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60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4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22F66-727D-4150-ADA5-49CF3A0F6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0352" y="1122363"/>
            <a:ext cx="10072922" cy="1978346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D9A1FE-C39F-4D7C-B93D-F8C203A1D6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0352" y="3509963"/>
            <a:ext cx="10072922" cy="1747837"/>
          </a:xfrm>
        </p:spPr>
        <p:txBody>
          <a:bodyPr>
            <a:normAutofit/>
          </a:bodyPr>
          <a:lstStyle>
            <a:lvl1pPr marL="0" indent="0" algn="l">
              <a:buNone/>
              <a:defRPr sz="2000" i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08AAC-7D41-4304-8D59-EF34B23268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0352" y="136525"/>
            <a:ext cx="2743200" cy="365125"/>
          </a:xfrm>
        </p:spPr>
        <p:txBody>
          <a:bodyPr/>
          <a:lstStyle>
            <a:lvl1pPr algn="l">
              <a:defRPr/>
            </a:lvl1pPr>
          </a:lstStyle>
          <a:p>
            <a:fld id="{524C6359-9BB8-4148-8114-537E698DA205}" type="datetime1">
              <a:rPr lang="en-US" smtClean="0"/>
              <a:t>9/2/2022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4D078-DE22-4F23-8B48-21FB1415C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352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4C1F5-608B-4335-9F2A-17F63D5FA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51B01909-73B8-4486-A749-C643B1D7E3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26769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5E279D86-4533-45F1-B0AA-D237399A5ED5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764FD722-CB31-4326-ADD8-CBA52FD1FF59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24E4BCEC-8B0A-444E-8509-1B3BB0449E5B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9DB36622-1DC7-4B17-8984-588BA8999FF6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51B97AF0-1974-42B9-B5FC-A332C52E8272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95A298AD-BE5D-4BE1-8CDF-DBFB42D63FEB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55759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9F2C5-A3FC-44EF-BA15-CEC83C83D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5040D3-67DB-455C-AD79-49E185DB63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2B07A-258E-42DD-9A68-2C76F7D54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49BD0-10DB-43E7-8F22-40B3D51B8FC3}" type="datetime1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1E9BC-3BB8-40CD-9294-59A2E59E1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3979D-5589-4770-9D29-046F2B506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12EF7969-DB38-4989-A65C-9D190A2455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33456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2145BE25-C437-45FE-A3D3-BBAAF108CC9B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4A9D0FA0-682C-4076-B779-D865AEEFC66C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AB60163C-1A2D-4F00-BC61-8A3C11E2D2BE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3FF8D873-9CF9-4A0A-A7B8-875C0B8233D6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2B645470-F624-4417-A8A4-FC242E43C9DB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ECC7EFEF-6B2A-4210-9275-0077ACF2827B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45061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6693CD-CB65-4F37-A6DA-F300B93C14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974374" y="787067"/>
            <a:ext cx="2628900" cy="53898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48D117-7AE6-4831-9867-5145F64A0C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25719" y="787067"/>
            <a:ext cx="7039402" cy="538989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88CF8-397F-485E-8081-AFA4DADD4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6C79C-F566-427A-93F6-434A4E613134}" type="datetime1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E4773-4660-4F21-83CF-1A449395B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59537-EB47-40FA-893E-785D6FE00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588F505F-2957-41FC-9AAA-962853A67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 rot="5400000">
            <a:off x="7283627" y="125032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091A36EB-8545-4EFE-B619-165D36D644D1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8D075D29-6706-486B-A55A-13866882BA88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3FAE751A-10F0-48F2-BBC3-D2FE499B345B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52289CAF-683C-4BCC-8AA5-95A3BF799B0F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3BC8403A-C46F-4DA1-A015-00A80215F289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A797D957-3A2C-42DF-B73E-CBB47BE036B7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55437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7B4A7-C566-48F4-B4B8-3A5E7B6C5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B93F5-BC8B-452C-ACE2-C7E01D1B8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A49B3-A57D-46C5-8462-0C52509F8F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0352" y="136525"/>
            <a:ext cx="2743200" cy="365125"/>
          </a:xfrm>
        </p:spPr>
        <p:txBody>
          <a:bodyPr/>
          <a:lstStyle/>
          <a:p>
            <a:fld id="{9376191F-481E-48E9-BB9A-369A67A7362D}" type="datetime1">
              <a:rPr lang="en-US" smtClean="0"/>
              <a:t>9/2/2022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8C810-EAF4-4D86-84DD-2E574122D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7E738-8574-490B-974B-9AD3B2AAE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AC552FEA-472E-4E74-B31D-531852C19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10597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41DF3078-C636-4776-A616-D5BF3BC280C9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0D1A27FA-1310-4BC3-A071-1566746B2FB1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99ACB9EB-84FE-4B33-9EF9-4EC7DAC25DD5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826E5EFB-0EF9-4DB8-99CB-5DD72009DB2C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86238E12-0689-4123-8B2E-E1CCFCC4C882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8538CF67-A00E-4955-A447-001BE02E771A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42260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9764E-4B3D-4B6A-A210-B50E4F60E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10072922" cy="2313641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30AEC2-B6E6-4C09-A16F-5E2A1C9A0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3509963"/>
            <a:ext cx="10072922" cy="25796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37CAB-B545-4E42-BB5A-F1DAA9335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677DE-DD04-48CC-9C18-7BE9FF2DEB6B}" type="datetime1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D720B-7E58-43F4-9659-ADB2403A5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95F53F-2FA5-4B5C-A151-F07BBC002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37B4CDD2-E09A-418A-9131-FBDEE440A1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26769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8852E5FB-B268-4CCA-8E55-803038F7A00D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A1C9CBB3-97C0-4A35-9088-C69233F5CEE7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31610871-AEE9-46EB-9D27-BA1D9D688124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27478059-2A11-484D-A2D7-199F74778E50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30EC0886-DDB9-47F1-9414-C121C1D3F954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66A10427-DF20-4284-B215-EABA4D366E20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34162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473D3-0F03-4BF4-831F-34E80BAC5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09409-59F2-486F-A6D0-FAEE8FFF25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5717" y="2521885"/>
            <a:ext cx="4645152" cy="36550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087241-B390-47A6-8070-C3D4652F8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92136" y="2521885"/>
            <a:ext cx="4611138" cy="36550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80B360-2ACA-4B93-9439-591B6D3FB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55ED-7101-4D18-A8AE-3B5E4CB87EA5}" type="datetime1">
              <a:rPr lang="en-US" smtClean="0"/>
              <a:t>9/2/2022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4A73E2-CF78-404C-A86F-E70A284AE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8F42A-11E1-42A0-8ECF-A5BBA3B8C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0CB61A83-9419-49FC-8074-2AB3D34FA8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19637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BCD12E57-97FB-48D8-81CC-7C37E8947CB4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E487641C-E83B-4134-88C9-1D23D5FA1836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B99AB7A6-A88C-44E1-A9DE-4126B957F88A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9FF0D518-1D17-44C7-BF73-7C980481DB5B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9A7A3E12-61E8-41A0-A459-15BF375FA945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9E5E4A56-9100-4D60-8A34-0FE116F41FF1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82339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ECA31-EE14-41DD-9914-DA7138220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7"/>
            <a:ext cx="100729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B22AB6-1657-4AE2-8607-2C77A25D7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2521884"/>
            <a:ext cx="4845387" cy="780439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AA6DC0-D4D5-4164-A3FD-6BB5CBB2BB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0352" y="3366390"/>
            <a:ext cx="4845387" cy="264479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9B35F8-95F3-43D1-8917-5836BAA904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34025" y="2521884"/>
            <a:ext cx="4869249" cy="780439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B639E7-F4A3-4ADE-B290-0A4F9761B9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34025" y="3366390"/>
            <a:ext cx="4869249" cy="264479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6F296B-429F-4DFC-ABC3-0A078EA99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2F23D-51F6-4C94-8CD5-B9ABBF67EE23}" type="datetime1">
              <a:rPr lang="en-US" smtClean="0"/>
              <a:t>9/2/2022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7103B9-D521-4910-AC15-F12F25CB9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73A6D9-123D-492C-B5CE-294EF2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363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92A22-4B4D-4F58-9783-A0469DA4D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8" y="787068"/>
            <a:ext cx="1007755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5EE610-5457-4E8C-B568-B8D560773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A702F-6367-4FD1-89A8-3744BE6BA9A2}" type="datetime1">
              <a:rPr lang="en-US" smtClean="0"/>
              <a:t>9/2/2022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BA57BB-288A-4A30-A4EC-FF0537BC2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14C89-B968-4A85-A035-E2997A5F8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aphic 78">
            <a:extLst>
              <a:ext uri="{FF2B5EF4-FFF2-40B4-BE49-F238E27FC236}">
                <a16:creationId xmlns:a16="http://schemas.microsoft.com/office/drawing/2014/main" id="{AC45ECC6-E29C-40EF-A7C9-5A17DAFD42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5233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7" name="Graphic 78">
              <a:extLst>
                <a:ext uri="{FF2B5EF4-FFF2-40B4-BE49-F238E27FC236}">
                  <a16:creationId xmlns:a16="http://schemas.microsoft.com/office/drawing/2014/main" id="{8DA0D497-8E8F-426A-8172-894BE03F70F6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aphic 78">
              <a:extLst>
                <a:ext uri="{FF2B5EF4-FFF2-40B4-BE49-F238E27FC236}">
                  <a16:creationId xmlns:a16="http://schemas.microsoft.com/office/drawing/2014/main" id="{8C0459EF-3B70-4083-8845-3A9AF847E805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9" name="Graphic 78">
                <a:extLst>
                  <a:ext uri="{FF2B5EF4-FFF2-40B4-BE49-F238E27FC236}">
                    <a16:creationId xmlns:a16="http://schemas.microsoft.com/office/drawing/2014/main" id="{53BF2B58-70F8-4288-85AB-CBDA723CDFCC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A569E551-A5A0-4A8F-B999-3A6D104814A2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0FB69EB5-D9AC-46E7-934E-32999C39B2E6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6EABC49A-B4ED-44E4-ADB7-E432734A7C96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0038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7A339C-4093-4B40-8C90-52F005CA9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E99BD-4B4F-4460-B452-0E8146ACCF8F}" type="datetime1">
              <a:rPr lang="en-US" smtClean="0"/>
              <a:t>9/2/2022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A33F04-8E0A-4165-930C-527D781A7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2F57B-BEB6-4973-A362-38F638E0D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055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FAC90-C2CA-44DD-8EF8-20BDD6724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4315386" cy="2223152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915FB-D5F4-4CAD-AE70-3644E8180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420086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374DA3-3BAC-4045-825F-B3C27B8973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0352" y="3429000"/>
            <a:ext cx="4315386" cy="24399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A0D65-0423-4E45-947A-E08C8569F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D34C-1867-42A9-AC54-D15ADD8A65E7}" type="datetime1">
              <a:rPr lang="en-US" smtClean="0"/>
              <a:t>9/2/2022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E6FBD0-E49F-4DE6-9264-CEDB9BAA0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16B246-A768-4B2D-96C6-9F4178526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839DB371-B90D-44CB-A4AF-C7BDBFD0A8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19346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0C845011-2FC2-40F7-B0C6-49CBBA72B9CB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82BC78B8-5139-436F-AD47-3CC03903FDDC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F9DC17BA-1278-45C9-B1BF-B9F1518E1F29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99637B9F-CC26-4669-81F0-A942B4F72D61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2BB8F115-0030-47B4-BAF4-C15D1EA27B11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662F9949-4F1A-4708-824B-E876E9BEDA16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0479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CB0C8-915E-4BF2-976E-B8D7EDC59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3932237" cy="2223152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0714E6-8E50-4B50-A2E0-F9D20155EB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420086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D67A6C-5CA5-4EF0-B1C4-ED85FF255A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0352" y="3429000"/>
            <a:ext cx="3932237" cy="243998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C76474-31D4-4567-B4EC-B6AF24488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33E9-A654-4C17-8C3C-DDCAC83D6EBF}" type="datetime1">
              <a:rPr lang="en-US" smtClean="0"/>
              <a:t>9/2/2022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902DE0-33F5-4372-8EB5-F5746D344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C5C2EF-849D-4B2C-8ED6-D26553657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7627CBC2-9DC2-4EE8-A2D5-849E30F22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19346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9FB4AEFC-63AB-4831-8EC1-E8145604D8D9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811E1337-D5DA-408D-91F3-A6A35FCDD0B9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1E473FA4-FD80-4D04-AAC5-63B9A4D80778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FCB457B9-48DE-4921-8C3F-996598075B1F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53C9DB95-9A61-4553-8D82-D2BE26FCBC6E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0EAE371F-24C9-4738-834F-FAF5A5C9ACE1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11301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35959F4-53DA-47FF-BC24-1E5B75C69876}"/>
              </a:ext>
            </a:extLst>
          </p:cNvPr>
          <p:cNvSpPr/>
          <p:nvPr/>
        </p:nvSpPr>
        <p:spPr>
          <a:xfrm>
            <a:off x="9753030" y="5516668"/>
            <a:ext cx="2438970" cy="1341332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7CF83E8-F6F0-41E3-B580-7412A04DDFB5}"/>
              </a:ext>
            </a:extLst>
          </p:cNvPr>
          <p:cNvGrpSpPr/>
          <p:nvPr/>
        </p:nvGrpSpPr>
        <p:grpSpPr>
          <a:xfrm>
            <a:off x="10776050" y="5204030"/>
            <a:ext cx="886141" cy="802497"/>
            <a:chOff x="10948005" y="3272152"/>
            <a:chExt cx="868640" cy="786648"/>
          </a:xfrm>
          <a:solidFill>
            <a:schemeClr val="accent1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1A0B6DBB-705D-48D0-842C-F9DFA7684D19}"/>
                </a:ext>
              </a:extLst>
            </p:cNvPr>
            <p:cNvSpPr/>
            <p:nvPr/>
          </p:nvSpPr>
          <p:spPr>
            <a:xfrm>
              <a:off x="11194317" y="3944888"/>
              <a:ext cx="128449" cy="113912"/>
            </a:xfrm>
            <a:custGeom>
              <a:avLst/>
              <a:gdLst>
                <a:gd name="connsiteX0" fmla="*/ 237621 w 453152"/>
                <a:gd name="connsiteY0" fmla="*/ 965 h 401867"/>
                <a:gd name="connsiteX1" fmla="*/ 370246 w 453152"/>
                <a:gd name="connsiteY1" fmla="*/ 23666 h 401867"/>
                <a:gd name="connsiteX2" fmla="*/ 437392 w 453152"/>
                <a:gd name="connsiteY2" fmla="*/ 198545 h 401867"/>
                <a:gd name="connsiteX3" fmla="*/ 67745 w 453152"/>
                <a:gd name="connsiteY3" fmla="*/ 392003 h 401867"/>
                <a:gd name="connsiteX4" fmla="*/ 911 w 453152"/>
                <a:gd name="connsiteY4" fmla="*/ 254095 h 401867"/>
                <a:gd name="connsiteX5" fmla="*/ 115564 w 453152"/>
                <a:gd name="connsiteY5" fmla="*/ 51160 h 401867"/>
                <a:gd name="connsiteX6" fmla="*/ 237621 w 453152"/>
                <a:gd name="connsiteY6" fmla="*/ 965 h 4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152" h="401867">
                  <a:moveTo>
                    <a:pt x="237621" y="965"/>
                  </a:moveTo>
                  <a:cubicBezTo>
                    <a:pt x="283632" y="-2971"/>
                    <a:pt x="331405" y="5243"/>
                    <a:pt x="370246" y="23666"/>
                  </a:cubicBezTo>
                  <a:cubicBezTo>
                    <a:pt x="436830" y="55275"/>
                    <a:pt x="477168" y="116810"/>
                    <a:pt x="437392" y="198545"/>
                  </a:cubicBezTo>
                  <a:cubicBezTo>
                    <a:pt x="391568" y="292624"/>
                    <a:pt x="176850" y="441630"/>
                    <a:pt x="67745" y="392003"/>
                  </a:cubicBezTo>
                  <a:cubicBezTo>
                    <a:pt x="18056" y="369372"/>
                    <a:pt x="-5012" y="308398"/>
                    <a:pt x="911" y="254095"/>
                  </a:cubicBezTo>
                  <a:cubicBezTo>
                    <a:pt x="9203" y="178033"/>
                    <a:pt x="61012" y="103094"/>
                    <a:pt x="115564" y="51160"/>
                  </a:cubicBezTo>
                  <a:cubicBezTo>
                    <a:pt x="147361" y="20985"/>
                    <a:pt x="191610" y="4900"/>
                    <a:pt x="237621" y="96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C194A764-16E1-4D0D-9357-76F80E6086C0}"/>
                </a:ext>
              </a:extLst>
            </p:cNvPr>
            <p:cNvSpPr/>
            <p:nvPr/>
          </p:nvSpPr>
          <p:spPr>
            <a:xfrm>
              <a:off x="10953045" y="3808430"/>
              <a:ext cx="144912" cy="193414"/>
            </a:xfrm>
            <a:custGeom>
              <a:avLst/>
              <a:gdLst>
                <a:gd name="connsiteX0" fmla="*/ 390625 w 511232"/>
                <a:gd name="connsiteY0" fmla="*/ 1621 h 682341"/>
                <a:gd name="connsiteX1" fmla="*/ 508142 w 511232"/>
                <a:gd name="connsiteY1" fmla="*/ 64038 h 682341"/>
                <a:gd name="connsiteX2" fmla="*/ 508453 w 511232"/>
                <a:gd name="connsiteY2" fmla="*/ 121832 h 682341"/>
                <a:gd name="connsiteX3" fmla="*/ 316492 w 511232"/>
                <a:gd name="connsiteY3" fmla="*/ 567602 h 682341"/>
                <a:gd name="connsiteX4" fmla="*/ 80265 w 511232"/>
                <a:gd name="connsiteY4" fmla="*/ 640359 h 682341"/>
                <a:gd name="connsiteX5" fmla="*/ 13306 w 511232"/>
                <a:gd name="connsiteY5" fmla="*/ 274828 h 682341"/>
                <a:gd name="connsiteX6" fmla="*/ 140989 w 511232"/>
                <a:gd name="connsiteY6" fmla="*/ 107181 h 682341"/>
                <a:gd name="connsiteX7" fmla="*/ 390625 w 511232"/>
                <a:gd name="connsiteY7" fmla="*/ 1621 h 68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232" h="682341">
                  <a:moveTo>
                    <a:pt x="390625" y="1621"/>
                  </a:moveTo>
                  <a:cubicBezTo>
                    <a:pt x="446543" y="-5212"/>
                    <a:pt x="493343" y="8441"/>
                    <a:pt x="508142" y="64038"/>
                  </a:cubicBezTo>
                  <a:cubicBezTo>
                    <a:pt x="513192" y="82866"/>
                    <a:pt x="511134" y="102754"/>
                    <a:pt x="508453" y="121832"/>
                  </a:cubicBezTo>
                  <a:cubicBezTo>
                    <a:pt x="485324" y="287796"/>
                    <a:pt x="417242" y="443971"/>
                    <a:pt x="316492" y="567602"/>
                  </a:cubicBezTo>
                  <a:cubicBezTo>
                    <a:pt x="253024" y="645534"/>
                    <a:pt x="165055" y="737743"/>
                    <a:pt x="80265" y="640359"/>
                  </a:cubicBezTo>
                  <a:cubicBezTo>
                    <a:pt x="5014" y="553948"/>
                    <a:pt x="-17368" y="383621"/>
                    <a:pt x="13306" y="274828"/>
                  </a:cubicBezTo>
                  <a:cubicBezTo>
                    <a:pt x="33443" y="203318"/>
                    <a:pt x="83382" y="146521"/>
                    <a:pt x="140989" y="107181"/>
                  </a:cubicBezTo>
                  <a:cubicBezTo>
                    <a:pt x="178904" y="81308"/>
                    <a:pt x="297428" y="13010"/>
                    <a:pt x="390625" y="16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115B7F3F-A40D-4F24-8536-E2420B433211}"/>
                </a:ext>
              </a:extLst>
            </p:cNvPr>
            <p:cNvSpPr/>
            <p:nvPr/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4" name="Graphic 12">
              <a:extLst>
                <a:ext uri="{FF2B5EF4-FFF2-40B4-BE49-F238E27FC236}">
                  <a16:creationId xmlns:a16="http://schemas.microsoft.com/office/drawing/2014/main" id="{CEF42844-A829-4ED2-A360-63BB2A7C45EE}"/>
                </a:ext>
              </a:extLst>
            </p:cNvPr>
            <p:cNvSpPr/>
            <p:nvPr/>
          </p:nvSpPr>
          <p:spPr>
            <a:xfrm>
              <a:off x="11142141" y="3272152"/>
              <a:ext cx="180625" cy="158824"/>
            </a:xfrm>
            <a:custGeom>
              <a:avLst/>
              <a:gdLst>
                <a:gd name="connsiteX0" fmla="*/ 63289 w 3341477"/>
                <a:gd name="connsiteY0" fmla="*/ 1933384 h 2938167"/>
                <a:gd name="connsiteX1" fmla="*/ 263314 w 3341477"/>
                <a:gd name="connsiteY1" fmla="*/ 514159 h 2938167"/>
                <a:gd name="connsiteX2" fmla="*/ 1098276 w 3341477"/>
                <a:gd name="connsiteY2" fmla="*/ 952 h 2938167"/>
                <a:gd name="connsiteX3" fmla="*/ 2654089 w 3341477"/>
                <a:gd name="connsiteY3" fmla="*/ 371284 h 2938167"/>
                <a:gd name="connsiteX4" fmla="*/ 3219398 w 3341477"/>
                <a:gd name="connsiteY4" fmla="*/ 2080926 h 2938167"/>
                <a:gd name="connsiteX5" fmla="*/ 2044489 w 3341477"/>
                <a:gd name="connsiteY5" fmla="*/ 2933509 h 2938167"/>
                <a:gd name="connsiteX6" fmla="*/ 453814 w 3341477"/>
                <a:gd name="connsiteY6" fmla="*/ 2495359 h 2938167"/>
                <a:gd name="connsiteX7" fmla="*/ 63289 w 3341477"/>
                <a:gd name="connsiteY7" fmla="*/ 1933384 h 2938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1477" h="2938167">
                  <a:moveTo>
                    <a:pt x="63289" y="1933384"/>
                  </a:moveTo>
                  <a:cubicBezTo>
                    <a:pt x="56717" y="1895856"/>
                    <a:pt x="-165311" y="914209"/>
                    <a:pt x="263314" y="514159"/>
                  </a:cubicBezTo>
                  <a:cubicBezTo>
                    <a:pt x="691939" y="114109"/>
                    <a:pt x="609262" y="11620"/>
                    <a:pt x="1098276" y="952"/>
                  </a:cubicBezTo>
                  <a:cubicBezTo>
                    <a:pt x="1587289" y="-9716"/>
                    <a:pt x="2320714" y="66484"/>
                    <a:pt x="2654089" y="371284"/>
                  </a:cubicBezTo>
                  <a:cubicBezTo>
                    <a:pt x="2987464" y="676084"/>
                    <a:pt x="3603732" y="1514094"/>
                    <a:pt x="3219398" y="2080926"/>
                  </a:cubicBezTo>
                  <a:cubicBezTo>
                    <a:pt x="2835064" y="2647759"/>
                    <a:pt x="2558839" y="2895409"/>
                    <a:pt x="2044489" y="2933509"/>
                  </a:cubicBezTo>
                  <a:cubicBezTo>
                    <a:pt x="1530139" y="2971609"/>
                    <a:pt x="701464" y="2771584"/>
                    <a:pt x="453814" y="2495359"/>
                  </a:cubicBezTo>
                  <a:cubicBezTo>
                    <a:pt x="206164" y="2219134"/>
                    <a:pt x="101389" y="2152459"/>
                    <a:pt x="63289" y="1933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Graphic 15">
              <a:extLst>
                <a:ext uri="{FF2B5EF4-FFF2-40B4-BE49-F238E27FC236}">
                  <a16:creationId xmlns:a16="http://schemas.microsoft.com/office/drawing/2014/main" id="{57B23B52-A1C3-44EF-BC11-9094A0DA11AB}"/>
                </a:ext>
              </a:extLst>
            </p:cNvPr>
            <p:cNvSpPr/>
            <p:nvPr/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Graphic 15">
              <a:extLst>
                <a:ext uri="{FF2B5EF4-FFF2-40B4-BE49-F238E27FC236}">
                  <a16:creationId xmlns:a16="http://schemas.microsoft.com/office/drawing/2014/main" id="{064E08E5-DA92-4CF2-A0BF-E341800227B2}"/>
                </a:ext>
              </a:extLst>
            </p:cNvPr>
            <p:cNvSpPr/>
            <p:nvPr/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7A222560-E657-4CAE-B667-7BE9E224B244}"/>
                </a:ext>
              </a:extLst>
            </p:cNvPr>
            <p:cNvSpPr/>
            <p:nvPr/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9226104-0061-4319-8237-9C001BF85D49}"/>
              </a:ext>
            </a:extLst>
          </p:cNvPr>
          <p:cNvSpPr/>
          <p:nvPr/>
        </p:nvSpPr>
        <p:spPr>
          <a:xfrm rot="5400000">
            <a:off x="615181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78318D-FE3E-41D7-9A8C-2065A2C46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7" y="787068"/>
            <a:ext cx="10077557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B06718-79E7-4159-A003-F86FE7B3D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5717" y="2521885"/>
            <a:ext cx="10077557" cy="35490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F99FF-FFE2-431D-A0C8-A46C21712A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5718" y="1365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none" spc="11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769D389-4C4C-4FD7-9E6B-9F44477F0EB8}" type="datetime1">
              <a:rPr lang="en-US" smtClean="0"/>
              <a:t>9/2/2022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3547E-668D-4191-847C-7424F75496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5718" y="6356350"/>
            <a:ext cx="345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none" spc="11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B6E6E-8527-4F63-A0C7-84CD44A2B0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55367" y="6356350"/>
            <a:ext cx="5298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none" spc="11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440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5D0B0D3-D735-4619-AA45-B57B791E17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4" name="Picture 3" descr="Black dots connected through lings to build a network">
            <a:extLst>
              <a:ext uri="{FF2B5EF4-FFF2-40B4-BE49-F238E27FC236}">
                <a16:creationId xmlns:a16="http://schemas.microsoft.com/office/drawing/2014/main" id="{3FFFA85E-7286-E0B2-D06A-1A636109AFB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l="25"/>
          <a:stretch/>
        </p:blipFill>
        <p:spPr>
          <a:xfrm>
            <a:off x="20" y="10"/>
            <a:ext cx="12188932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6AA6B30-8D3D-429E-A22C-6824AAD4FD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9238" y="1145080"/>
            <a:ext cx="9090476" cy="2179601"/>
          </a:xfrm>
        </p:spPr>
        <p:txBody>
          <a:bodyPr anchor="b">
            <a:normAutofit/>
          </a:bodyPr>
          <a:lstStyle/>
          <a:p>
            <a:pPr algn="ctr"/>
            <a:r>
              <a:rPr lang="en-US" sz="4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What’s a Voicemail? </a:t>
            </a:r>
            <a:endParaRPr lang="en-US" sz="4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53BA49-1992-4001-BD10-8B3BF27CA6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99029" y="3774105"/>
            <a:ext cx="6190895" cy="1633040"/>
          </a:xfrm>
        </p:spPr>
        <p:txBody>
          <a:bodyPr anchor="t">
            <a:norm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 Z at School and Work</a:t>
            </a:r>
            <a:endParaRPr lang="en-US" sz="3200" dirty="0">
              <a:solidFill>
                <a:schemeClr val="bg1">
                  <a:lumMod val="9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F7F2079-504C-499A-A644-58F4DDC764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10491506" y="-615180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3" name="Graphic 78">
            <a:extLst>
              <a:ext uri="{FF2B5EF4-FFF2-40B4-BE49-F238E27FC236}">
                <a16:creationId xmlns:a16="http://schemas.microsoft.com/office/drawing/2014/main" id="{DBBA0A0D-8F6A-400A-9E49-8C008E2C7D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08356" y="3533292"/>
            <a:ext cx="972241" cy="45718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14" name="Graphic 78">
              <a:extLst>
                <a:ext uri="{FF2B5EF4-FFF2-40B4-BE49-F238E27FC236}">
                  <a16:creationId xmlns:a16="http://schemas.microsoft.com/office/drawing/2014/main" id="{A5DD701E-4BC9-48E3-AF4F-013B52D63D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aphic 78">
              <a:extLst>
                <a:ext uri="{FF2B5EF4-FFF2-40B4-BE49-F238E27FC236}">
                  <a16:creationId xmlns:a16="http://schemas.microsoft.com/office/drawing/2014/main" id="{FB658B62-664D-4B3B-BBDA-235666290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6" name="Graphic 78">
                <a:extLst>
                  <a:ext uri="{FF2B5EF4-FFF2-40B4-BE49-F238E27FC236}">
                    <a16:creationId xmlns:a16="http://schemas.microsoft.com/office/drawing/2014/main" id="{B11F9D25-67B1-4BDB-A290-97B93A19DFA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Graphic 78">
                <a:extLst>
                  <a:ext uri="{FF2B5EF4-FFF2-40B4-BE49-F238E27FC236}">
                    <a16:creationId xmlns:a16="http://schemas.microsoft.com/office/drawing/2014/main" id="{B9D5C40A-1B1B-4C25-9707-E8F1CF6EEC9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Graphic 78">
                <a:extLst>
                  <a:ext uri="{FF2B5EF4-FFF2-40B4-BE49-F238E27FC236}">
                    <a16:creationId xmlns:a16="http://schemas.microsoft.com/office/drawing/2014/main" id="{2DD0C1D6-FF64-45AB-8775-83AB3C470B8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Graphic 78">
                <a:extLst>
                  <a:ext uri="{FF2B5EF4-FFF2-40B4-BE49-F238E27FC236}">
                    <a16:creationId xmlns:a16="http://schemas.microsoft.com/office/drawing/2014/main" id="{15AFBB84-8485-4329-89FC-04663D985BA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3D505D40-32E9-4C48-81F8-AD80433BE6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516668"/>
            <a:ext cx="4187283" cy="1341332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507BF36-B92B-4CAC-BCA7-8364B51E1F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969850"/>
            <a:ext cx="886141" cy="802496"/>
            <a:chOff x="10948005" y="3272152"/>
            <a:chExt cx="868640" cy="786648"/>
          </a:xfrm>
          <a:solidFill>
            <a:schemeClr val="accent1"/>
          </a:solidFill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2276237E-3A6D-452F-879C-FB8C77A18D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94317" y="3944888"/>
              <a:ext cx="128449" cy="113912"/>
            </a:xfrm>
            <a:custGeom>
              <a:avLst/>
              <a:gdLst>
                <a:gd name="connsiteX0" fmla="*/ 237621 w 453152"/>
                <a:gd name="connsiteY0" fmla="*/ 965 h 401867"/>
                <a:gd name="connsiteX1" fmla="*/ 370246 w 453152"/>
                <a:gd name="connsiteY1" fmla="*/ 23666 h 401867"/>
                <a:gd name="connsiteX2" fmla="*/ 437392 w 453152"/>
                <a:gd name="connsiteY2" fmla="*/ 198545 h 401867"/>
                <a:gd name="connsiteX3" fmla="*/ 67745 w 453152"/>
                <a:gd name="connsiteY3" fmla="*/ 392003 h 401867"/>
                <a:gd name="connsiteX4" fmla="*/ 911 w 453152"/>
                <a:gd name="connsiteY4" fmla="*/ 254095 h 401867"/>
                <a:gd name="connsiteX5" fmla="*/ 115564 w 453152"/>
                <a:gd name="connsiteY5" fmla="*/ 51160 h 401867"/>
                <a:gd name="connsiteX6" fmla="*/ 237621 w 453152"/>
                <a:gd name="connsiteY6" fmla="*/ 965 h 4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152" h="401867">
                  <a:moveTo>
                    <a:pt x="237621" y="965"/>
                  </a:moveTo>
                  <a:cubicBezTo>
                    <a:pt x="283632" y="-2971"/>
                    <a:pt x="331405" y="5243"/>
                    <a:pt x="370246" y="23666"/>
                  </a:cubicBezTo>
                  <a:cubicBezTo>
                    <a:pt x="436830" y="55275"/>
                    <a:pt x="477168" y="116810"/>
                    <a:pt x="437392" y="198545"/>
                  </a:cubicBezTo>
                  <a:cubicBezTo>
                    <a:pt x="391568" y="292624"/>
                    <a:pt x="176850" y="441630"/>
                    <a:pt x="67745" y="392003"/>
                  </a:cubicBezTo>
                  <a:cubicBezTo>
                    <a:pt x="18056" y="369372"/>
                    <a:pt x="-5012" y="308398"/>
                    <a:pt x="911" y="254095"/>
                  </a:cubicBezTo>
                  <a:cubicBezTo>
                    <a:pt x="9203" y="178033"/>
                    <a:pt x="61012" y="103094"/>
                    <a:pt x="115564" y="51160"/>
                  </a:cubicBezTo>
                  <a:cubicBezTo>
                    <a:pt x="147361" y="20985"/>
                    <a:pt x="191610" y="4900"/>
                    <a:pt x="237621" y="96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38BC9243-F4BF-48A7-89AE-DFA5B37DE6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53045" y="3808430"/>
              <a:ext cx="144912" cy="193414"/>
            </a:xfrm>
            <a:custGeom>
              <a:avLst/>
              <a:gdLst>
                <a:gd name="connsiteX0" fmla="*/ 390625 w 511232"/>
                <a:gd name="connsiteY0" fmla="*/ 1621 h 682341"/>
                <a:gd name="connsiteX1" fmla="*/ 508142 w 511232"/>
                <a:gd name="connsiteY1" fmla="*/ 64038 h 682341"/>
                <a:gd name="connsiteX2" fmla="*/ 508453 w 511232"/>
                <a:gd name="connsiteY2" fmla="*/ 121832 h 682341"/>
                <a:gd name="connsiteX3" fmla="*/ 316492 w 511232"/>
                <a:gd name="connsiteY3" fmla="*/ 567602 h 682341"/>
                <a:gd name="connsiteX4" fmla="*/ 80265 w 511232"/>
                <a:gd name="connsiteY4" fmla="*/ 640359 h 682341"/>
                <a:gd name="connsiteX5" fmla="*/ 13306 w 511232"/>
                <a:gd name="connsiteY5" fmla="*/ 274828 h 682341"/>
                <a:gd name="connsiteX6" fmla="*/ 140989 w 511232"/>
                <a:gd name="connsiteY6" fmla="*/ 107181 h 682341"/>
                <a:gd name="connsiteX7" fmla="*/ 390625 w 511232"/>
                <a:gd name="connsiteY7" fmla="*/ 1621 h 68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232" h="682341">
                  <a:moveTo>
                    <a:pt x="390625" y="1621"/>
                  </a:moveTo>
                  <a:cubicBezTo>
                    <a:pt x="446543" y="-5212"/>
                    <a:pt x="493343" y="8441"/>
                    <a:pt x="508142" y="64038"/>
                  </a:cubicBezTo>
                  <a:cubicBezTo>
                    <a:pt x="513192" y="82866"/>
                    <a:pt x="511134" y="102754"/>
                    <a:pt x="508453" y="121832"/>
                  </a:cubicBezTo>
                  <a:cubicBezTo>
                    <a:pt x="485324" y="287796"/>
                    <a:pt x="417242" y="443971"/>
                    <a:pt x="316492" y="567602"/>
                  </a:cubicBezTo>
                  <a:cubicBezTo>
                    <a:pt x="253024" y="645534"/>
                    <a:pt x="165055" y="737743"/>
                    <a:pt x="80265" y="640359"/>
                  </a:cubicBezTo>
                  <a:cubicBezTo>
                    <a:pt x="5014" y="553948"/>
                    <a:pt x="-17368" y="383621"/>
                    <a:pt x="13306" y="274828"/>
                  </a:cubicBezTo>
                  <a:cubicBezTo>
                    <a:pt x="33443" y="203318"/>
                    <a:pt x="83382" y="146521"/>
                    <a:pt x="140989" y="107181"/>
                  </a:cubicBezTo>
                  <a:cubicBezTo>
                    <a:pt x="178904" y="81308"/>
                    <a:pt x="297428" y="13010"/>
                    <a:pt x="390625" y="16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5DE414EC-F3DF-412E-9B22-5328DAA99C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7" name="Graphic 12">
              <a:extLst>
                <a:ext uri="{FF2B5EF4-FFF2-40B4-BE49-F238E27FC236}">
                  <a16:creationId xmlns:a16="http://schemas.microsoft.com/office/drawing/2014/main" id="{039C06B1-FDEA-47B1-8222-7D622CD72F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42141" y="3272152"/>
              <a:ext cx="180625" cy="158824"/>
            </a:xfrm>
            <a:custGeom>
              <a:avLst/>
              <a:gdLst>
                <a:gd name="connsiteX0" fmla="*/ 63289 w 3341477"/>
                <a:gd name="connsiteY0" fmla="*/ 1933384 h 2938167"/>
                <a:gd name="connsiteX1" fmla="*/ 263314 w 3341477"/>
                <a:gd name="connsiteY1" fmla="*/ 514159 h 2938167"/>
                <a:gd name="connsiteX2" fmla="*/ 1098276 w 3341477"/>
                <a:gd name="connsiteY2" fmla="*/ 952 h 2938167"/>
                <a:gd name="connsiteX3" fmla="*/ 2654089 w 3341477"/>
                <a:gd name="connsiteY3" fmla="*/ 371284 h 2938167"/>
                <a:gd name="connsiteX4" fmla="*/ 3219398 w 3341477"/>
                <a:gd name="connsiteY4" fmla="*/ 2080926 h 2938167"/>
                <a:gd name="connsiteX5" fmla="*/ 2044489 w 3341477"/>
                <a:gd name="connsiteY5" fmla="*/ 2933509 h 2938167"/>
                <a:gd name="connsiteX6" fmla="*/ 453814 w 3341477"/>
                <a:gd name="connsiteY6" fmla="*/ 2495359 h 2938167"/>
                <a:gd name="connsiteX7" fmla="*/ 63289 w 3341477"/>
                <a:gd name="connsiteY7" fmla="*/ 1933384 h 2938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1477" h="2938167">
                  <a:moveTo>
                    <a:pt x="63289" y="1933384"/>
                  </a:moveTo>
                  <a:cubicBezTo>
                    <a:pt x="56717" y="1895856"/>
                    <a:pt x="-165311" y="914209"/>
                    <a:pt x="263314" y="514159"/>
                  </a:cubicBezTo>
                  <a:cubicBezTo>
                    <a:pt x="691939" y="114109"/>
                    <a:pt x="609262" y="11620"/>
                    <a:pt x="1098276" y="952"/>
                  </a:cubicBezTo>
                  <a:cubicBezTo>
                    <a:pt x="1587289" y="-9716"/>
                    <a:pt x="2320714" y="66484"/>
                    <a:pt x="2654089" y="371284"/>
                  </a:cubicBezTo>
                  <a:cubicBezTo>
                    <a:pt x="2987464" y="676084"/>
                    <a:pt x="3603732" y="1514094"/>
                    <a:pt x="3219398" y="2080926"/>
                  </a:cubicBezTo>
                  <a:cubicBezTo>
                    <a:pt x="2835064" y="2647759"/>
                    <a:pt x="2558839" y="2895409"/>
                    <a:pt x="2044489" y="2933509"/>
                  </a:cubicBezTo>
                  <a:cubicBezTo>
                    <a:pt x="1530139" y="2971609"/>
                    <a:pt x="701464" y="2771584"/>
                    <a:pt x="453814" y="2495359"/>
                  </a:cubicBezTo>
                  <a:cubicBezTo>
                    <a:pt x="206164" y="2219134"/>
                    <a:pt x="101389" y="2152459"/>
                    <a:pt x="63289" y="1933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Graphic 15">
              <a:extLst>
                <a:ext uri="{FF2B5EF4-FFF2-40B4-BE49-F238E27FC236}">
                  <a16:creationId xmlns:a16="http://schemas.microsoft.com/office/drawing/2014/main" id="{B834C8C1-9BD1-4635-8E5B-65815F9017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Graphic 15">
              <a:extLst>
                <a:ext uri="{FF2B5EF4-FFF2-40B4-BE49-F238E27FC236}">
                  <a16:creationId xmlns:a16="http://schemas.microsoft.com/office/drawing/2014/main" id="{2963D456-B3F4-4EDC-827E-645741F64D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3A58845-EFFB-4806-BC6D-47418C155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70B76509-5B3B-48E4-B061-8DD2AA9887E1}"/>
              </a:ext>
            </a:extLst>
          </p:cNvPr>
          <p:cNvSpPr txBox="1"/>
          <p:nvPr/>
        </p:nvSpPr>
        <p:spPr>
          <a:xfrm>
            <a:off x="4166056" y="5283275"/>
            <a:ext cx="374149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HSLI 2022    </a:t>
            </a:r>
            <a:r>
              <a:rPr lang="en-US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September 7, 2022</a:t>
            </a:r>
          </a:p>
          <a:p>
            <a:pPr algn="ctr"/>
            <a:r>
              <a:rPr lang="en-US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Cynthia Ehret Snyder (she/her)</a:t>
            </a:r>
          </a:p>
          <a:p>
            <a:pPr algn="ctr"/>
            <a:r>
              <a:rPr lang="en-US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Academic Services Manager</a:t>
            </a:r>
          </a:p>
          <a:p>
            <a:pPr algn="ctr"/>
            <a:r>
              <a:rPr lang="en-US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Midwestern University</a:t>
            </a:r>
          </a:p>
          <a:p>
            <a:pPr algn="ctr"/>
            <a:r>
              <a:rPr lang="en-US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csnyde@midwestern.edu</a:t>
            </a:r>
          </a:p>
        </p:txBody>
      </p:sp>
    </p:spTree>
    <p:extLst>
      <p:ext uri="{BB962C8B-B14F-4D97-AF65-F5344CB8AC3E}">
        <p14:creationId xmlns:p14="http://schemas.microsoft.com/office/powerpoint/2010/main" val="1839966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E6E0C-269C-4FA4-9B18-956092C58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Jean Twenge (2017) says those born between 1995 and 2012 (Gen Z, </a:t>
            </a:r>
            <a:r>
              <a:rPr lang="en-US" dirty="0" err="1"/>
              <a:t>iGen</a:t>
            </a:r>
            <a:r>
              <a:rPr lang="en-US" dirty="0"/>
              <a:t>) are  distinct from every previous generation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19F506-9361-412A-8AB7-45509D1CB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•	how they spend their time and how they behave</a:t>
            </a:r>
          </a:p>
          <a:p>
            <a:r>
              <a:rPr lang="en-US" dirty="0"/>
              <a:t>•	attitudes toward religion, sexuality, and politics</a:t>
            </a:r>
          </a:p>
          <a:p>
            <a:r>
              <a:rPr lang="en-US" dirty="0"/>
              <a:t>•	socialize in completely new ways </a:t>
            </a:r>
          </a:p>
          <a:p>
            <a:r>
              <a:rPr lang="en-US" dirty="0"/>
              <a:t>•	reject once sacred social taboos </a:t>
            </a:r>
          </a:p>
          <a:p>
            <a:r>
              <a:rPr lang="en-US" dirty="0"/>
              <a:t>•	want different things from their lives and careers </a:t>
            </a:r>
          </a:p>
          <a:p>
            <a:r>
              <a:rPr lang="en-US" dirty="0"/>
              <a:t>•	obsessed with safety and fearful of their economic futures</a:t>
            </a:r>
          </a:p>
          <a:p>
            <a:r>
              <a:rPr lang="en-US" dirty="0"/>
              <a:t>•	have no patience for inequality based on gender, race or sexual orientation</a:t>
            </a:r>
          </a:p>
          <a:p>
            <a:r>
              <a:rPr lang="en-US" dirty="0"/>
              <a:t>•	suffering worst mental health crisis in decades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174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0EE4E-4DEF-449B-B56C-0B3DBA0EE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Attributes of Gen Z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E1929A-64EC-4170-8B11-7504BE86A46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800" dirty="0"/>
              <a:t>“Slow life strategy”</a:t>
            </a:r>
          </a:p>
          <a:p>
            <a:r>
              <a:rPr lang="en-US" sz="2800" dirty="0"/>
              <a:t>Mental health</a:t>
            </a:r>
          </a:p>
          <a:p>
            <a:r>
              <a:rPr lang="en-US" sz="2800" dirty="0"/>
              <a:t>Communication</a:t>
            </a:r>
          </a:p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03C0F6A-ABD2-444E-A4C2-DE4DFDC27AE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11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35959F4-53DA-47FF-BC24-1E5B75C698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53030" y="5516668"/>
            <a:ext cx="2438970" cy="1341332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7CF83E8-F6F0-41E3-B580-7412A04DD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776050" y="5204025"/>
            <a:ext cx="886141" cy="802496"/>
            <a:chOff x="10948005" y="3272152"/>
            <a:chExt cx="868640" cy="786648"/>
          </a:xfrm>
          <a:solidFill>
            <a:schemeClr val="accent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A0B6DBB-705D-48D0-842C-F9DFA7684D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94317" y="3944888"/>
              <a:ext cx="128449" cy="113912"/>
            </a:xfrm>
            <a:custGeom>
              <a:avLst/>
              <a:gdLst>
                <a:gd name="connsiteX0" fmla="*/ 237621 w 453152"/>
                <a:gd name="connsiteY0" fmla="*/ 965 h 401867"/>
                <a:gd name="connsiteX1" fmla="*/ 370246 w 453152"/>
                <a:gd name="connsiteY1" fmla="*/ 23666 h 401867"/>
                <a:gd name="connsiteX2" fmla="*/ 437392 w 453152"/>
                <a:gd name="connsiteY2" fmla="*/ 198545 h 401867"/>
                <a:gd name="connsiteX3" fmla="*/ 67745 w 453152"/>
                <a:gd name="connsiteY3" fmla="*/ 392003 h 401867"/>
                <a:gd name="connsiteX4" fmla="*/ 911 w 453152"/>
                <a:gd name="connsiteY4" fmla="*/ 254095 h 401867"/>
                <a:gd name="connsiteX5" fmla="*/ 115564 w 453152"/>
                <a:gd name="connsiteY5" fmla="*/ 51160 h 401867"/>
                <a:gd name="connsiteX6" fmla="*/ 237621 w 453152"/>
                <a:gd name="connsiteY6" fmla="*/ 965 h 4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152" h="401867">
                  <a:moveTo>
                    <a:pt x="237621" y="965"/>
                  </a:moveTo>
                  <a:cubicBezTo>
                    <a:pt x="283632" y="-2971"/>
                    <a:pt x="331405" y="5243"/>
                    <a:pt x="370246" y="23666"/>
                  </a:cubicBezTo>
                  <a:cubicBezTo>
                    <a:pt x="436830" y="55275"/>
                    <a:pt x="477168" y="116810"/>
                    <a:pt x="437392" y="198545"/>
                  </a:cubicBezTo>
                  <a:cubicBezTo>
                    <a:pt x="391568" y="292624"/>
                    <a:pt x="176850" y="441630"/>
                    <a:pt x="67745" y="392003"/>
                  </a:cubicBezTo>
                  <a:cubicBezTo>
                    <a:pt x="18056" y="369372"/>
                    <a:pt x="-5012" y="308398"/>
                    <a:pt x="911" y="254095"/>
                  </a:cubicBezTo>
                  <a:cubicBezTo>
                    <a:pt x="9203" y="178033"/>
                    <a:pt x="61012" y="103094"/>
                    <a:pt x="115564" y="51160"/>
                  </a:cubicBezTo>
                  <a:cubicBezTo>
                    <a:pt x="147361" y="20985"/>
                    <a:pt x="191610" y="4900"/>
                    <a:pt x="237621" y="96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194A764-16E1-4D0D-9357-76F80E608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53045" y="3808430"/>
              <a:ext cx="144912" cy="193414"/>
            </a:xfrm>
            <a:custGeom>
              <a:avLst/>
              <a:gdLst>
                <a:gd name="connsiteX0" fmla="*/ 390625 w 511232"/>
                <a:gd name="connsiteY0" fmla="*/ 1621 h 682341"/>
                <a:gd name="connsiteX1" fmla="*/ 508142 w 511232"/>
                <a:gd name="connsiteY1" fmla="*/ 64038 h 682341"/>
                <a:gd name="connsiteX2" fmla="*/ 508453 w 511232"/>
                <a:gd name="connsiteY2" fmla="*/ 121832 h 682341"/>
                <a:gd name="connsiteX3" fmla="*/ 316492 w 511232"/>
                <a:gd name="connsiteY3" fmla="*/ 567602 h 682341"/>
                <a:gd name="connsiteX4" fmla="*/ 80265 w 511232"/>
                <a:gd name="connsiteY4" fmla="*/ 640359 h 682341"/>
                <a:gd name="connsiteX5" fmla="*/ 13306 w 511232"/>
                <a:gd name="connsiteY5" fmla="*/ 274828 h 682341"/>
                <a:gd name="connsiteX6" fmla="*/ 140989 w 511232"/>
                <a:gd name="connsiteY6" fmla="*/ 107181 h 682341"/>
                <a:gd name="connsiteX7" fmla="*/ 390625 w 511232"/>
                <a:gd name="connsiteY7" fmla="*/ 1621 h 68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232" h="682341">
                  <a:moveTo>
                    <a:pt x="390625" y="1621"/>
                  </a:moveTo>
                  <a:cubicBezTo>
                    <a:pt x="446543" y="-5212"/>
                    <a:pt x="493343" y="8441"/>
                    <a:pt x="508142" y="64038"/>
                  </a:cubicBezTo>
                  <a:cubicBezTo>
                    <a:pt x="513192" y="82866"/>
                    <a:pt x="511134" y="102754"/>
                    <a:pt x="508453" y="121832"/>
                  </a:cubicBezTo>
                  <a:cubicBezTo>
                    <a:pt x="485324" y="287796"/>
                    <a:pt x="417242" y="443971"/>
                    <a:pt x="316492" y="567602"/>
                  </a:cubicBezTo>
                  <a:cubicBezTo>
                    <a:pt x="253024" y="645534"/>
                    <a:pt x="165055" y="737743"/>
                    <a:pt x="80265" y="640359"/>
                  </a:cubicBezTo>
                  <a:cubicBezTo>
                    <a:pt x="5014" y="553948"/>
                    <a:pt x="-17368" y="383621"/>
                    <a:pt x="13306" y="274828"/>
                  </a:cubicBezTo>
                  <a:cubicBezTo>
                    <a:pt x="33443" y="203318"/>
                    <a:pt x="83382" y="146521"/>
                    <a:pt x="140989" y="107181"/>
                  </a:cubicBezTo>
                  <a:cubicBezTo>
                    <a:pt x="178904" y="81308"/>
                    <a:pt x="297428" y="13010"/>
                    <a:pt x="390625" y="16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115B7F3F-A40D-4F24-8536-E2420B4332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0" name="Graphic 12">
              <a:extLst>
                <a:ext uri="{FF2B5EF4-FFF2-40B4-BE49-F238E27FC236}">
                  <a16:creationId xmlns:a16="http://schemas.microsoft.com/office/drawing/2014/main" id="{CEF42844-A829-4ED2-A360-63BB2A7C4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42141" y="3272152"/>
              <a:ext cx="180625" cy="158824"/>
            </a:xfrm>
            <a:custGeom>
              <a:avLst/>
              <a:gdLst>
                <a:gd name="connsiteX0" fmla="*/ 63289 w 3341477"/>
                <a:gd name="connsiteY0" fmla="*/ 1933384 h 2938167"/>
                <a:gd name="connsiteX1" fmla="*/ 263314 w 3341477"/>
                <a:gd name="connsiteY1" fmla="*/ 514159 h 2938167"/>
                <a:gd name="connsiteX2" fmla="*/ 1098276 w 3341477"/>
                <a:gd name="connsiteY2" fmla="*/ 952 h 2938167"/>
                <a:gd name="connsiteX3" fmla="*/ 2654089 w 3341477"/>
                <a:gd name="connsiteY3" fmla="*/ 371284 h 2938167"/>
                <a:gd name="connsiteX4" fmla="*/ 3219398 w 3341477"/>
                <a:gd name="connsiteY4" fmla="*/ 2080926 h 2938167"/>
                <a:gd name="connsiteX5" fmla="*/ 2044489 w 3341477"/>
                <a:gd name="connsiteY5" fmla="*/ 2933509 h 2938167"/>
                <a:gd name="connsiteX6" fmla="*/ 453814 w 3341477"/>
                <a:gd name="connsiteY6" fmla="*/ 2495359 h 2938167"/>
                <a:gd name="connsiteX7" fmla="*/ 63289 w 3341477"/>
                <a:gd name="connsiteY7" fmla="*/ 1933384 h 2938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1477" h="2938167">
                  <a:moveTo>
                    <a:pt x="63289" y="1933384"/>
                  </a:moveTo>
                  <a:cubicBezTo>
                    <a:pt x="56717" y="1895856"/>
                    <a:pt x="-165311" y="914209"/>
                    <a:pt x="263314" y="514159"/>
                  </a:cubicBezTo>
                  <a:cubicBezTo>
                    <a:pt x="691939" y="114109"/>
                    <a:pt x="609262" y="11620"/>
                    <a:pt x="1098276" y="952"/>
                  </a:cubicBezTo>
                  <a:cubicBezTo>
                    <a:pt x="1587289" y="-9716"/>
                    <a:pt x="2320714" y="66484"/>
                    <a:pt x="2654089" y="371284"/>
                  </a:cubicBezTo>
                  <a:cubicBezTo>
                    <a:pt x="2987464" y="676084"/>
                    <a:pt x="3603732" y="1514094"/>
                    <a:pt x="3219398" y="2080926"/>
                  </a:cubicBezTo>
                  <a:cubicBezTo>
                    <a:pt x="2835064" y="2647759"/>
                    <a:pt x="2558839" y="2895409"/>
                    <a:pt x="2044489" y="2933509"/>
                  </a:cubicBezTo>
                  <a:cubicBezTo>
                    <a:pt x="1530139" y="2971609"/>
                    <a:pt x="701464" y="2771584"/>
                    <a:pt x="453814" y="2495359"/>
                  </a:cubicBezTo>
                  <a:cubicBezTo>
                    <a:pt x="206164" y="2219134"/>
                    <a:pt x="101389" y="2152459"/>
                    <a:pt x="63289" y="1933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Graphic 15">
              <a:extLst>
                <a:ext uri="{FF2B5EF4-FFF2-40B4-BE49-F238E27FC236}">
                  <a16:creationId xmlns:a16="http://schemas.microsoft.com/office/drawing/2014/main" id="{57B23B52-A1C3-44EF-BC11-9094A0DA11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Graphic 15">
              <a:extLst>
                <a:ext uri="{FF2B5EF4-FFF2-40B4-BE49-F238E27FC236}">
                  <a16:creationId xmlns:a16="http://schemas.microsoft.com/office/drawing/2014/main" id="{064E08E5-DA92-4CF2-A0BF-E34180022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7A222560-E657-4CAE-B667-7BE9E224B2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59226104-0061-4319-8237-9C001BF85D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15181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27" name="Graphic 78">
            <a:extLst>
              <a:ext uri="{FF2B5EF4-FFF2-40B4-BE49-F238E27FC236}">
                <a16:creationId xmlns:a16="http://schemas.microsoft.com/office/drawing/2014/main" id="{AC552FEA-472E-4E74-B31D-531852C19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0225" y="2310569"/>
            <a:ext cx="972241" cy="45718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28" name="Graphic 78">
              <a:extLst>
                <a:ext uri="{FF2B5EF4-FFF2-40B4-BE49-F238E27FC236}">
                  <a16:creationId xmlns:a16="http://schemas.microsoft.com/office/drawing/2014/main" id="{41DF3078-C636-4776-A616-D5BF3BC280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9" name="Graphic 78">
              <a:extLst>
                <a:ext uri="{FF2B5EF4-FFF2-40B4-BE49-F238E27FC236}">
                  <a16:creationId xmlns:a16="http://schemas.microsoft.com/office/drawing/2014/main" id="{0D1A27FA-1310-4BC3-A071-1566746B2F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30" name="Graphic 78">
                <a:extLst>
                  <a:ext uri="{FF2B5EF4-FFF2-40B4-BE49-F238E27FC236}">
                    <a16:creationId xmlns:a16="http://schemas.microsoft.com/office/drawing/2014/main" id="{99ACB9EB-84FE-4B33-9EF9-4EC7DAC25DD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Graphic 78">
                <a:extLst>
                  <a:ext uri="{FF2B5EF4-FFF2-40B4-BE49-F238E27FC236}">
                    <a16:creationId xmlns:a16="http://schemas.microsoft.com/office/drawing/2014/main" id="{826E5EFB-0EF9-4DB8-99CB-5DD72009DB2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Graphic 78">
                <a:extLst>
                  <a:ext uri="{FF2B5EF4-FFF2-40B4-BE49-F238E27FC236}">
                    <a16:creationId xmlns:a16="http://schemas.microsoft.com/office/drawing/2014/main" id="{86238E12-0689-4123-8B2E-E1CCFCC4C88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Graphic 78">
                <a:extLst>
                  <a:ext uri="{FF2B5EF4-FFF2-40B4-BE49-F238E27FC236}">
                    <a16:creationId xmlns:a16="http://schemas.microsoft.com/office/drawing/2014/main" id="{8538CF67-A00E-4955-A447-001BE02E771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2F9C493A-9F03-49B4-B3FB-19CE5AC115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2FF377D-C986-41FE-BBF6-0402716F5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7" y="787068"/>
            <a:ext cx="4663649" cy="145509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Communication</a:t>
            </a:r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90A46C7D-C1BB-49B8-8D37-39742820E9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15182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39" name="Graphic 78">
            <a:extLst>
              <a:ext uri="{FF2B5EF4-FFF2-40B4-BE49-F238E27FC236}">
                <a16:creationId xmlns:a16="http://schemas.microsoft.com/office/drawing/2014/main" id="{61BBAB6F-65E6-4E2B-B363-6AB27C84E0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717" y="2585111"/>
            <a:ext cx="972241" cy="45718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40" name="Graphic 78">
              <a:extLst>
                <a:ext uri="{FF2B5EF4-FFF2-40B4-BE49-F238E27FC236}">
                  <a16:creationId xmlns:a16="http://schemas.microsoft.com/office/drawing/2014/main" id="{6DA3BBB2-E620-4C13-98C9-FE1EF7D2ED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1" name="Graphic 78">
              <a:extLst>
                <a:ext uri="{FF2B5EF4-FFF2-40B4-BE49-F238E27FC236}">
                  <a16:creationId xmlns:a16="http://schemas.microsoft.com/office/drawing/2014/main" id="{ADC9AB5D-88A1-4FA9-B467-E8EF8FFE5B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42" name="Graphic 78">
                <a:extLst>
                  <a:ext uri="{FF2B5EF4-FFF2-40B4-BE49-F238E27FC236}">
                    <a16:creationId xmlns:a16="http://schemas.microsoft.com/office/drawing/2014/main" id="{0867B8E5-4535-4743-8235-6612FEA410C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Graphic 78">
                <a:extLst>
                  <a:ext uri="{FF2B5EF4-FFF2-40B4-BE49-F238E27FC236}">
                    <a16:creationId xmlns:a16="http://schemas.microsoft.com/office/drawing/2014/main" id="{BE48FEA7-5915-4751-8090-63F3094324A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Graphic 78">
                <a:extLst>
                  <a:ext uri="{FF2B5EF4-FFF2-40B4-BE49-F238E27FC236}">
                    <a16:creationId xmlns:a16="http://schemas.microsoft.com/office/drawing/2014/main" id="{32B378CE-44FD-4120-B9ED-7828D4EE9AE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Graphic 78">
                <a:extLst>
                  <a:ext uri="{FF2B5EF4-FFF2-40B4-BE49-F238E27FC236}">
                    <a16:creationId xmlns:a16="http://schemas.microsoft.com/office/drawing/2014/main" id="{40FA43D3-D34B-4BC7-80D0-F3E75A222AC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A08D7A-7A5B-4258-81C8-464C3495E7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5717" y="2796427"/>
            <a:ext cx="4663649" cy="327450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/>
              <a:t>Janssen and </a:t>
            </a:r>
            <a:r>
              <a:rPr lang="en-US" dirty="0" err="1"/>
              <a:t>Carradini</a:t>
            </a:r>
            <a:r>
              <a:rPr lang="en-US" dirty="0"/>
              <a:t> (2021)            “An always-on, always-available technology environment has dramatically changed the communication methods and expectations of young people, particularly those in Gen Z.” 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F75A18B0-6446-4C21-85BB-B90FAD175B4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953780" y="581717"/>
            <a:ext cx="5660211" cy="5603607"/>
          </a:xfrm>
          <a:prstGeom prst="rect">
            <a:avLst/>
          </a:prstGeom>
        </p:spPr>
      </p:pic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55820E42-2F9D-41EF-B67F-522A133B33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53030" y="5516668"/>
            <a:ext cx="2438970" cy="1341332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13D9BC31-B57D-4933-AD83-94F462D4C2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776050" y="5204025"/>
            <a:ext cx="886141" cy="802496"/>
            <a:chOff x="10948005" y="3272152"/>
            <a:chExt cx="868640" cy="786648"/>
          </a:xfrm>
          <a:solidFill>
            <a:schemeClr val="accent1"/>
          </a:solidFill>
        </p:grpSpPr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D84AFEA3-A055-41AE-96F3-34BA581424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94317" y="3944888"/>
              <a:ext cx="128449" cy="113912"/>
            </a:xfrm>
            <a:custGeom>
              <a:avLst/>
              <a:gdLst>
                <a:gd name="connsiteX0" fmla="*/ 237621 w 453152"/>
                <a:gd name="connsiteY0" fmla="*/ 965 h 401867"/>
                <a:gd name="connsiteX1" fmla="*/ 370246 w 453152"/>
                <a:gd name="connsiteY1" fmla="*/ 23666 h 401867"/>
                <a:gd name="connsiteX2" fmla="*/ 437392 w 453152"/>
                <a:gd name="connsiteY2" fmla="*/ 198545 h 401867"/>
                <a:gd name="connsiteX3" fmla="*/ 67745 w 453152"/>
                <a:gd name="connsiteY3" fmla="*/ 392003 h 401867"/>
                <a:gd name="connsiteX4" fmla="*/ 911 w 453152"/>
                <a:gd name="connsiteY4" fmla="*/ 254095 h 401867"/>
                <a:gd name="connsiteX5" fmla="*/ 115564 w 453152"/>
                <a:gd name="connsiteY5" fmla="*/ 51160 h 401867"/>
                <a:gd name="connsiteX6" fmla="*/ 237621 w 453152"/>
                <a:gd name="connsiteY6" fmla="*/ 965 h 4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152" h="401867">
                  <a:moveTo>
                    <a:pt x="237621" y="965"/>
                  </a:moveTo>
                  <a:cubicBezTo>
                    <a:pt x="283632" y="-2971"/>
                    <a:pt x="331405" y="5243"/>
                    <a:pt x="370246" y="23666"/>
                  </a:cubicBezTo>
                  <a:cubicBezTo>
                    <a:pt x="436830" y="55275"/>
                    <a:pt x="477168" y="116810"/>
                    <a:pt x="437392" y="198545"/>
                  </a:cubicBezTo>
                  <a:cubicBezTo>
                    <a:pt x="391568" y="292624"/>
                    <a:pt x="176850" y="441630"/>
                    <a:pt x="67745" y="392003"/>
                  </a:cubicBezTo>
                  <a:cubicBezTo>
                    <a:pt x="18056" y="369372"/>
                    <a:pt x="-5012" y="308398"/>
                    <a:pt x="911" y="254095"/>
                  </a:cubicBezTo>
                  <a:cubicBezTo>
                    <a:pt x="9203" y="178033"/>
                    <a:pt x="61012" y="103094"/>
                    <a:pt x="115564" y="51160"/>
                  </a:cubicBezTo>
                  <a:cubicBezTo>
                    <a:pt x="147361" y="20985"/>
                    <a:pt x="191610" y="4900"/>
                    <a:pt x="237621" y="96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9028771F-62FA-4349-B7A8-CE1682D2CE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53045" y="3808430"/>
              <a:ext cx="144912" cy="193414"/>
            </a:xfrm>
            <a:custGeom>
              <a:avLst/>
              <a:gdLst>
                <a:gd name="connsiteX0" fmla="*/ 390625 w 511232"/>
                <a:gd name="connsiteY0" fmla="*/ 1621 h 682341"/>
                <a:gd name="connsiteX1" fmla="*/ 508142 w 511232"/>
                <a:gd name="connsiteY1" fmla="*/ 64038 h 682341"/>
                <a:gd name="connsiteX2" fmla="*/ 508453 w 511232"/>
                <a:gd name="connsiteY2" fmla="*/ 121832 h 682341"/>
                <a:gd name="connsiteX3" fmla="*/ 316492 w 511232"/>
                <a:gd name="connsiteY3" fmla="*/ 567602 h 682341"/>
                <a:gd name="connsiteX4" fmla="*/ 80265 w 511232"/>
                <a:gd name="connsiteY4" fmla="*/ 640359 h 682341"/>
                <a:gd name="connsiteX5" fmla="*/ 13306 w 511232"/>
                <a:gd name="connsiteY5" fmla="*/ 274828 h 682341"/>
                <a:gd name="connsiteX6" fmla="*/ 140989 w 511232"/>
                <a:gd name="connsiteY6" fmla="*/ 107181 h 682341"/>
                <a:gd name="connsiteX7" fmla="*/ 390625 w 511232"/>
                <a:gd name="connsiteY7" fmla="*/ 1621 h 68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232" h="682341">
                  <a:moveTo>
                    <a:pt x="390625" y="1621"/>
                  </a:moveTo>
                  <a:cubicBezTo>
                    <a:pt x="446543" y="-5212"/>
                    <a:pt x="493343" y="8441"/>
                    <a:pt x="508142" y="64038"/>
                  </a:cubicBezTo>
                  <a:cubicBezTo>
                    <a:pt x="513192" y="82866"/>
                    <a:pt x="511134" y="102754"/>
                    <a:pt x="508453" y="121832"/>
                  </a:cubicBezTo>
                  <a:cubicBezTo>
                    <a:pt x="485324" y="287796"/>
                    <a:pt x="417242" y="443971"/>
                    <a:pt x="316492" y="567602"/>
                  </a:cubicBezTo>
                  <a:cubicBezTo>
                    <a:pt x="253024" y="645534"/>
                    <a:pt x="165055" y="737743"/>
                    <a:pt x="80265" y="640359"/>
                  </a:cubicBezTo>
                  <a:cubicBezTo>
                    <a:pt x="5014" y="553948"/>
                    <a:pt x="-17368" y="383621"/>
                    <a:pt x="13306" y="274828"/>
                  </a:cubicBezTo>
                  <a:cubicBezTo>
                    <a:pt x="33443" y="203318"/>
                    <a:pt x="83382" y="146521"/>
                    <a:pt x="140989" y="107181"/>
                  </a:cubicBezTo>
                  <a:cubicBezTo>
                    <a:pt x="178904" y="81308"/>
                    <a:pt x="297428" y="13010"/>
                    <a:pt x="390625" y="16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319CDEE6-CB2F-49F0-B237-2A26A3D1DC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53" name="Graphic 12">
              <a:extLst>
                <a:ext uri="{FF2B5EF4-FFF2-40B4-BE49-F238E27FC236}">
                  <a16:creationId xmlns:a16="http://schemas.microsoft.com/office/drawing/2014/main" id="{3DD82286-02D2-4210-A797-5D502D44A3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42141" y="3272152"/>
              <a:ext cx="180625" cy="158824"/>
            </a:xfrm>
            <a:custGeom>
              <a:avLst/>
              <a:gdLst>
                <a:gd name="connsiteX0" fmla="*/ 63289 w 3341477"/>
                <a:gd name="connsiteY0" fmla="*/ 1933384 h 2938167"/>
                <a:gd name="connsiteX1" fmla="*/ 263314 w 3341477"/>
                <a:gd name="connsiteY1" fmla="*/ 514159 h 2938167"/>
                <a:gd name="connsiteX2" fmla="*/ 1098276 w 3341477"/>
                <a:gd name="connsiteY2" fmla="*/ 952 h 2938167"/>
                <a:gd name="connsiteX3" fmla="*/ 2654089 w 3341477"/>
                <a:gd name="connsiteY3" fmla="*/ 371284 h 2938167"/>
                <a:gd name="connsiteX4" fmla="*/ 3219398 w 3341477"/>
                <a:gd name="connsiteY4" fmla="*/ 2080926 h 2938167"/>
                <a:gd name="connsiteX5" fmla="*/ 2044489 w 3341477"/>
                <a:gd name="connsiteY5" fmla="*/ 2933509 h 2938167"/>
                <a:gd name="connsiteX6" fmla="*/ 453814 w 3341477"/>
                <a:gd name="connsiteY6" fmla="*/ 2495359 h 2938167"/>
                <a:gd name="connsiteX7" fmla="*/ 63289 w 3341477"/>
                <a:gd name="connsiteY7" fmla="*/ 1933384 h 2938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1477" h="2938167">
                  <a:moveTo>
                    <a:pt x="63289" y="1933384"/>
                  </a:moveTo>
                  <a:cubicBezTo>
                    <a:pt x="56717" y="1895856"/>
                    <a:pt x="-165311" y="914209"/>
                    <a:pt x="263314" y="514159"/>
                  </a:cubicBezTo>
                  <a:cubicBezTo>
                    <a:pt x="691939" y="114109"/>
                    <a:pt x="609262" y="11620"/>
                    <a:pt x="1098276" y="952"/>
                  </a:cubicBezTo>
                  <a:cubicBezTo>
                    <a:pt x="1587289" y="-9716"/>
                    <a:pt x="2320714" y="66484"/>
                    <a:pt x="2654089" y="371284"/>
                  </a:cubicBezTo>
                  <a:cubicBezTo>
                    <a:pt x="2987464" y="676084"/>
                    <a:pt x="3603732" y="1514094"/>
                    <a:pt x="3219398" y="2080926"/>
                  </a:cubicBezTo>
                  <a:cubicBezTo>
                    <a:pt x="2835064" y="2647759"/>
                    <a:pt x="2558839" y="2895409"/>
                    <a:pt x="2044489" y="2933509"/>
                  </a:cubicBezTo>
                  <a:cubicBezTo>
                    <a:pt x="1530139" y="2971609"/>
                    <a:pt x="701464" y="2771584"/>
                    <a:pt x="453814" y="2495359"/>
                  </a:cubicBezTo>
                  <a:cubicBezTo>
                    <a:pt x="206164" y="2219134"/>
                    <a:pt x="101389" y="2152459"/>
                    <a:pt x="63289" y="1933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Graphic 15">
              <a:extLst>
                <a:ext uri="{FF2B5EF4-FFF2-40B4-BE49-F238E27FC236}">
                  <a16:creationId xmlns:a16="http://schemas.microsoft.com/office/drawing/2014/main" id="{735449F4-80DA-4E06-B3B6-B9F519F4A6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Graphic 15">
              <a:extLst>
                <a:ext uri="{FF2B5EF4-FFF2-40B4-BE49-F238E27FC236}">
                  <a16:creationId xmlns:a16="http://schemas.microsoft.com/office/drawing/2014/main" id="{61FABA3B-05B6-433C-90F9-8D9691A840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E1FEBA45-D0A3-4091-9956-161EDA21A0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727067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0EE4E-4DEF-449B-B56C-0B3DBA0EE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Attributes of Gen Z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E1929A-64EC-4170-8B11-7504BE86A46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800" dirty="0"/>
              <a:t>“Slow life strategy”</a:t>
            </a:r>
          </a:p>
          <a:p>
            <a:r>
              <a:rPr lang="en-US" sz="2800" dirty="0"/>
              <a:t>Mental health</a:t>
            </a:r>
          </a:p>
          <a:p>
            <a:r>
              <a:rPr lang="en-US" sz="2800" dirty="0"/>
              <a:t>Communication</a:t>
            </a:r>
          </a:p>
          <a:p>
            <a:r>
              <a:rPr lang="en-US" sz="2800" dirty="0"/>
              <a:t>Autonomous</a:t>
            </a:r>
          </a:p>
          <a:p>
            <a:r>
              <a:rPr lang="en-US" sz="2800" dirty="0"/>
              <a:t>Immediate gratification</a:t>
            </a:r>
          </a:p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03C0F6A-ABD2-444E-A4C2-DE4DFDC27AE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657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57B1E-FE5B-44CD-B0A2-7B655BA00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Immediate gratification and information literacy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806DC-0811-4251-AA20-4CEE4C211DB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“It is imperative that educators bridge the gap between our current students’ lived experiences and their future professional environment.”  (</a:t>
            </a:r>
            <a:r>
              <a:rPr lang="en-US" dirty="0" err="1"/>
              <a:t>Lerchenfeldt</a:t>
            </a:r>
            <a:r>
              <a:rPr lang="en-US" dirty="0"/>
              <a:t> et al., 2021)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96C2E-848E-47F0-AE00-88D5A39E49D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Not just ‘click here’ but: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information management skills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critical thinking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determining credibility of sources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EBP skills</a:t>
            </a:r>
          </a:p>
        </p:txBody>
      </p:sp>
    </p:spTree>
    <p:extLst>
      <p:ext uri="{BB962C8B-B14F-4D97-AF65-F5344CB8AC3E}">
        <p14:creationId xmlns:p14="http://schemas.microsoft.com/office/powerpoint/2010/main" val="2358607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0EE4E-4DEF-449B-B56C-0B3DBA0EE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Attributes of Gen Z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E1929A-64EC-4170-8B11-7504BE86A46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“Slow life strategy”</a:t>
            </a:r>
          </a:p>
          <a:p>
            <a:r>
              <a:rPr lang="en-US" sz="2800" dirty="0"/>
              <a:t>Mental health</a:t>
            </a:r>
          </a:p>
          <a:p>
            <a:r>
              <a:rPr lang="en-US" sz="2800" dirty="0"/>
              <a:t>Communication</a:t>
            </a:r>
          </a:p>
          <a:p>
            <a:r>
              <a:rPr lang="en-US" sz="2800" dirty="0"/>
              <a:t>Autonomous</a:t>
            </a:r>
          </a:p>
          <a:p>
            <a:r>
              <a:rPr lang="en-US" sz="2800" dirty="0"/>
              <a:t>Immediate gratification</a:t>
            </a:r>
          </a:p>
          <a:p>
            <a:r>
              <a:rPr lang="en-US" sz="2800" dirty="0"/>
              <a:t>Prefer definition</a:t>
            </a:r>
          </a:p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03C0F6A-ABD2-444E-A4C2-DE4DFDC27AE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Expect flexibility</a:t>
            </a:r>
          </a:p>
          <a:p>
            <a:r>
              <a:rPr lang="en-US" sz="2800" dirty="0"/>
              <a:t>Hyper-custom</a:t>
            </a:r>
          </a:p>
          <a:p>
            <a:r>
              <a:rPr lang="en-US" sz="2800" dirty="0"/>
              <a:t>Financially focused</a:t>
            </a:r>
          </a:p>
          <a:p>
            <a:r>
              <a:rPr lang="en-US" sz="2800" dirty="0"/>
              <a:t>Entrepreneurial</a:t>
            </a:r>
          </a:p>
          <a:p>
            <a:r>
              <a:rPr lang="en-US" sz="2800" dirty="0"/>
              <a:t>Diverse and socially progressive</a:t>
            </a:r>
          </a:p>
        </p:txBody>
      </p:sp>
    </p:spTree>
    <p:extLst>
      <p:ext uri="{BB962C8B-B14F-4D97-AF65-F5344CB8AC3E}">
        <p14:creationId xmlns:p14="http://schemas.microsoft.com/office/powerpoint/2010/main" val="1874766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DBD0D03-3EB8-4003-BD41-C9E82229E854}"/>
              </a:ext>
            </a:extLst>
          </p:cNvPr>
          <p:cNvSpPr txBox="1"/>
          <p:nvPr/>
        </p:nvSpPr>
        <p:spPr>
          <a:xfrm>
            <a:off x="348343" y="58846"/>
            <a:ext cx="11495314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Bibliography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err="1"/>
              <a:t>Eckleberry</a:t>
            </a:r>
            <a:r>
              <a:rPr lang="en-US" sz="1200" dirty="0"/>
              <a:t>-Hunt, J., Lick, D., &amp; Hunt, R. (2018). Is Medical Education Ready for Generation Z? Journal of Graduate Medical Education, 10(4), 378–381. https://doi-org.mwu.idm.oclc.org/10.4300/JGME-D-18-00466.1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Ganguli R, </a:t>
            </a:r>
            <a:r>
              <a:rPr lang="en-US" sz="1200" dirty="0" err="1"/>
              <a:t>Padhy</a:t>
            </a:r>
            <a:r>
              <a:rPr lang="en-US" sz="1200" dirty="0"/>
              <a:t> SC, Saxena T. The Characteristics and Preferences of Gen Z: A Review of Multi-Geography Findings. IUP Journal of Organizational Behavior. 2022;21(2):79-98. Accessed August 12, 2022. https://search-ebscohost-com.mwu.idm.oclc.org/login.aspx?direct=true&amp;AuthType=cookie,ip,uid&amp;db=bsh&amp;AN=157309311&amp;site=ehost-live&amp;scope=site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Janssen, D., &amp; </a:t>
            </a:r>
            <a:r>
              <a:rPr lang="en-US" sz="1200" dirty="0" err="1"/>
              <a:t>Carradini</a:t>
            </a:r>
            <a:r>
              <a:rPr lang="en-US" sz="1200" dirty="0"/>
              <a:t>, S. (2021). Generation Z Workplace Communication Habits and Expectations. IEEE Transactions on Professional Communication, 64(2), 137–153. https://doi-org.mwu.idm.oclc.org/10.1109/TPC.2021.3069288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Johnson, D. B., &amp; </a:t>
            </a:r>
            <a:r>
              <a:rPr lang="en-US" sz="1200" dirty="0" err="1"/>
              <a:t>Sveen</a:t>
            </a:r>
            <a:r>
              <a:rPr lang="en-US" sz="1200" dirty="0"/>
              <a:t>, L. W. (2020). Three Key Values of Generation Z: Equitably Serving the Next Generation of Students. College and University, 95(1), 37–40.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Lee, C. C., </a:t>
            </a:r>
            <a:r>
              <a:rPr lang="en-US" sz="1200" dirty="0" err="1"/>
              <a:t>Aravamudhan</a:t>
            </a:r>
            <a:r>
              <a:rPr lang="en-US" sz="1200" dirty="0"/>
              <a:t>, V., Roback, T., </a:t>
            </a:r>
            <a:r>
              <a:rPr lang="en-US" sz="1200" dirty="0" err="1"/>
              <a:t>Hyoun</a:t>
            </a:r>
            <a:r>
              <a:rPr lang="en-US" sz="1200" dirty="0"/>
              <a:t> Sook Lim, &amp; Ruane, S. G. (2021). Factors Impacting Work Engagement of Gen Z Employees: A Regression Analysis. Journal of Leadership, Accountability &amp; Ethics, 18(3), 147–159. https://doi-org.mwu.idm.oclc.org/10.33423/jlae.v18i3.4414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err="1"/>
              <a:t>Lerchenfeldt</a:t>
            </a:r>
            <a:r>
              <a:rPr lang="en-US" sz="1200" dirty="0"/>
              <a:t>, S., </a:t>
            </a:r>
            <a:r>
              <a:rPr lang="en-US" sz="1200" dirty="0" err="1"/>
              <a:t>Attardi</a:t>
            </a:r>
            <a:r>
              <a:rPr lang="en-US" sz="1200" dirty="0"/>
              <a:t>, S. M., Pratt, R. L., </a:t>
            </a:r>
            <a:r>
              <a:rPr lang="en-US" sz="1200" dirty="0" err="1"/>
              <a:t>Sawarynski</a:t>
            </a:r>
            <a:r>
              <a:rPr lang="en-US" sz="1200" dirty="0"/>
              <a:t>, K. E., &amp; Taylor, T. A. H. (2021). Twelve tips for interfacing with the new generation of medical students: </a:t>
            </a:r>
            <a:r>
              <a:rPr lang="en-US" sz="1200" dirty="0" err="1"/>
              <a:t>iGen</a:t>
            </a:r>
            <a:r>
              <a:rPr lang="en-US" sz="1200" dirty="0"/>
              <a:t>. Medical Teacher, 43(11), 1249–1254. https://doi-org.mwu.idm.oclc.org/10.1080/0142159X.2020.1845305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Miller, J. (2018). 10 Things You Need to Know about Gen Z. HR Magazine, 63(7), 50–56.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err="1"/>
              <a:t>Paggi</a:t>
            </a:r>
            <a:r>
              <a:rPr lang="en-US" sz="1200" dirty="0"/>
              <a:t>, R., &amp; Clowes, K. (2021). Managing Generation Z How to Recruit, Onboard, Develop, and Retain the Newest Generation in the Workplace. Quill Driver Books.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err="1"/>
              <a:t>Plochocki</a:t>
            </a:r>
            <a:r>
              <a:rPr lang="en-US" sz="1200" dirty="0"/>
              <a:t>, J. H. (2019). Several Ways Generation Z May Shape the Medical School Landscape. Journal of Medical Education and Curricular Development, 6, 2382120519884325. https://doi-org.mwu.idm.oclc.org/10.1177/2382120519884325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Riley, J., &amp; </a:t>
            </a:r>
            <a:r>
              <a:rPr lang="en-US" sz="1200" dirty="0" err="1"/>
              <a:t>Nicewicz</a:t>
            </a:r>
            <a:r>
              <a:rPr lang="en-US" sz="1200" dirty="0"/>
              <a:t>, K. (2022). Connecting with Gen Z: Using Interactive Improv Games to Teach Soft Skills. Marketing Education Review, 32(2), 97–104. https://doi-org.mwu.idm.oclc.org/10.1080/10528008.2022.2041440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err="1"/>
              <a:t>Schroth</a:t>
            </a:r>
            <a:r>
              <a:rPr lang="en-US" sz="1200" dirty="0"/>
              <a:t>, H. (2019). Are You Ready for Gen Z in the Workplace? California Management Review, 61(3), 5–18. https://doi-org.mwu.idm.oclc.org/10.1177/0008125619841006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err="1"/>
              <a:t>Schwieger</a:t>
            </a:r>
            <a:r>
              <a:rPr lang="en-US" sz="1200" dirty="0"/>
              <a:t>, D., &amp; </a:t>
            </a:r>
            <a:r>
              <a:rPr lang="en-US" sz="1200" dirty="0" err="1"/>
              <a:t>Ladwig</a:t>
            </a:r>
            <a:r>
              <a:rPr lang="en-US" sz="1200" dirty="0"/>
              <a:t>, C. (2018). Reaching and Retaining the Next Generation: Adapting to the Expectations of Gen Z in the Classroom. Information Systems Education Journal, 16(3), 45–54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err="1"/>
              <a:t>Seemiller</a:t>
            </a:r>
            <a:r>
              <a:rPr lang="en-US" sz="1200" dirty="0"/>
              <a:t>, C., &amp; Grace, M. (2016). Generation Z goes to college. John Wiley &amp; Sons.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Seibert, S. A. (2021). Problem-based learning: A strategy to foster generation Z’s critical thinking and perseverance. Teaching &amp; Learning in Nursing, 16(1), 85–88. https://doi-org.mwu.idm.oclc.org/10.1016/j.teln.2020.09.002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err="1"/>
              <a:t>Shatto</a:t>
            </a:r>
            <a:r>
              <a:rPr lang="en-US" sz="1200" dirty="0"/>
              <a:t>, B. (2017). Teaching Millennials and Generation Z: Bridging the Generational Divide. Creative Nursing, 23(1), 24–28. https://doi-org.mwu.idm.oclc.org/10.1891/1078-4535.23.1.24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Smedstad, S., &amp; LaMotte, S. (2022). In Their Shoes: How To Engage and Attract Gen Z? How today’s world is influencing career, job search, content, and channel preferences of students and recent grads. Talent Acquisition Excellence, 10(7), 26–29.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Stillman, D., &amp; Stillman, J. (2017). Gen Z@ Work: How the next generation is transforming the workplace. HarperCollins.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Twenge, J. M. (2017). </a:t>
            </a:r>
            <a:r>
              <a:rPr lang="en-US" sz="1200" dirty="0" err="1"/>
              <a:t>iGen</a:t>
            </a:r>
            <a:r>
              <a:rPr lang="en-US" sz="1200" dirty="0"/>
              <a:t>: Why today's super-connected kids are growing up less rebellious, more tolerant, less happy--and completely unprepared for adulthood--and what that means for the rest of us. Simon and Schuster.</a:t>
            </a:r>
          </a:p>
        </p:txBody>
      </p:sp>
    </p:spTree>
    <p:extLst>
      <p:ext uri="{BB962C8B-B14F-4D97-AF65-F5344CB8AC3E}">
        <p14:creationId xmlns:p14="http://schemas.microsoft.com/office/powerpoint/2010/main" val="964034422"/>
      </p:ext>
    </p:extLst>
  </p:cSld>
  <p:clrMapOvr>
    <a:masterClrMapping/>
  </p:clrMapOvr>
</p:sld>
</file>

<file path=ppt/theme/theme1.xml><?xml version="1.0" encoding="utf-8"?>
<a:theme xmlns:a="http://schemas.openxmlformats.org/drawingml/2006/main" name="RocaVTI">
  <a:themeElements>
    <a:clrScheme name="AnalogousFromLightSeed_2SEEDS">
      <a:dk1>
        <a:srgbClr val="000000"/>
      </a:dk1>
      <a:lt1>
        <a:srgbClr val="FFFFFF"/>
      </a:lt1>
      <a:dk2>
        <a:srgbClr val="413124"/>
      </a:dk2>
      <a:lt2>
        <a:srgbClr val="E8E6E2"/>
      </a:lt2>
      <a:accent1>
        <a:srgbClr val="7391C6"/>
      </a:accent1>
      <a:accent2>
        <a:srgbClr val="68ADC1"/>
      </a:accent2>
      <a:accent3>
        <a:srgbClr val="908CD0"/>
      </a:accent3>
      <a:accent4>
        <a:srgbClr val="C68473"/>
      </a:accent4>
      <a:accent5>
        <a:srgbClr val="BD9D6A"/>
      </a:accent5>
      <a:accent6>
        <a:srgbClr val="A3A660"/>
      </a:accent6>
      <a:hlink>
        <a:srgbClr val="95805A"/>
      </a:hlink>
      <a:folHlink>
        <a:srgbClr val="7F7F7F"/>
      </a:folHlink>
    </a:clrScheme>
    <a:fontScheme name="Custom 36">
      <a:majorFont>
        <a:latin typeface="Georgia Pro Semibold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ocaVTI" id="{D79FE1D1-0489-4A69-8531-D0B8CDC31CBE}" vid="{CEBA7FE6-C04B-474E-964F-B022887AD1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1104</Words>
  <Application>Microsoft Office PowerPoint</Application>
  <PresentationFormat>Widescreen</PresentationFormat>
  <Paragraphs>66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Avenir Next LT Pro</vt:lpstr>
      <vt:lpstr>Avenir Next LT Pro Light</vt:lpstr>
      <vt:lpstr>Calibri</vt:lpstr>
      <vt:lpstr>Georgia Pro Semibold</vt:lpstr>
      <vt:lpstr>RocaVTI</vt:lpstr>
      <vt:lpstr>What’s a Voicemail? </vt:lpstr>
      <vt:lpstr>Jean Twenge (2017) says those born between 1995 and 2012 (Gen Z, iGen) are  distinct from every previous generation</vt:lpstr>
      <vt:lpstr>Attributes of Gen Z</vt:lpstr>
      <vt:lpstr>Communication</vt:lpstr>
      <vt:lpstr>Attributes of Gen Z</vt:lpstr>
      <vt:lpstr>Immediate gratification and information literacy</vt:lpstr>
      <vt:lpstr>Attributes of Gen Z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What’s a Voicemail?</dc:title>
  <dc:creator>Snyder, Cynthia</dc:creator>
  <cp:lastModifiedBy>Wolfgang, Lesley D</cp:lastModifiedBy>
  <cp:revision>6</cp:revision>
  <dcterms:created xsi:type="dcterms:W3CDTF">2022-09-01T18:40:30Z</dcterms:created>
  <dcterms:modified xsi:type="dcterms:W3CDTF">2022-09-02T18:48:49Z</dcterms:modified>
</cp:coreProperties>
</file>