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64"/>
  </p:notesMasterIdLst>
  <p:sldIdLst>
    <p:sldId id="256" r:id="rId2"/>
    <p:sldId id="304" r:id="rId3"/>
    <p:sldId id="657" r:id="rId4"/>
    <p:sldId id="488" r:id="rId5"/>
    <p:sldId id="561" r:id="rId6"/>
    <p:sldId id="610" r:id="rId7"/>
    <p:sldId id="615" r:id="rId8"/>
    <p:sldId id="614" r:id="rId9"/>
    <p:sldId id="612" r:id="rId10"/>
    <p:sldId id="586" r:id="rId11"/>
    <p:sldId id="663" r:id="rId12"/>
    <p:sldId id="567" r:id="rId13"/>
    <p:sldId id="639" r:id="rId14"/>
    <p:sldId id="611" r:id="rId15"/>
    <p:sldId id="607" r:id="rId16"/>
    <p:sldId id="499" r:id="rId17"/>
    <p:sldId id="500" r:id="rId18"/>
    <p:sldId id="556" r:id="rId19"/>
    <p:sldId id="641" r:id="rId20"/>
    <p:sldId id="638" r:id="rId21"/>
    <p:sldId id="637" r:id="rId22"/>
    <p:sldId id="644" r:id="rId23"/>
    <p:sldId id="640" r:id="rId24"/>
    <p:sldId id="643" r:id="rId25"/>
    <p:sldId id="547" r:id="rId26"/>
    <p:sldId id="594" r:id="rId27"/>
    <p:sldId id="597" r:id="rId28"/>
    <p:sldId id="358" r:id="rId29"/>
    <p:sldId id="569" r:id="rId30"/>
    <p:sldId id="571" r:id="rId31"/>
    <p:sldId id="658" r:id="rId32"/>
    <p:sldId id="659" r:id="rId33"/>
    <p:sldId id="630" r:id="rId34"/>
    <p:sldId id="534" r:id="rId35"/>
    <p:sldId id="543" r:id="rId36"/>
    <p:sldId id="385" r:id="rId37"/>
    <p:sldId id="544" r:id="rId38"/>
    <p:sldId id="558" r:id="rId39"/>
    <p:sldId id="626" r:id="rId40"/>
    <p:sldId id="542" r:id="rId41"/>
    <p:sldId id="647" r:id="rId42"/>
    <p:sldId id="648" r:id="rId43"/>
    <p:sldId id="649" r:id="rId44"/>
    <p:sldId id="650" r:id="rId45"/>
    <p:sldId id="603" r:id="rId46"/>
    <p:sldId id="651" r:id="rId47"/>
    <p:sldId id="660" r:id="rId48"/>
    <p:sldId id="631" r:id="rId49"/>
    <p:sldId id="616" r:id="rId50"/>
    <p:sldId id="619" r:id="rId51"/>
    <p:sldId id="620" r:id="rId52"/>
    <p:sldId id="646" r:id="rId53"/>
    <p:sldId id="621" r:id="rId54"/>
    <p:sldId id="553" r:id="rId55"/>
    <p:sldId id="566" r:id="rId56"/>
    <p:sldId id="661" r:id="rId57"/>
    <p:sldId id="662" r:id="rId58"/>
    <p:sldId id="655" r:id="rId59"/>
    <p:sldId id="581" r:id="rId60"/>
    <p:sldId id="537" r:id="rId61"/>
    <p:sldId id="485" r:id="rId62"/>
    <p:sldId id="560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642D"/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28" autoAdjust="0"/>
    <p:restoredTop sz="68860" autoAdjust="0"/>
  </p:normalViewPr>
  <p:slideViewPr>
    <p:cSldViewPr snapToGrid="0">
      <p:cViewPr varScale="1">
        <p:scale>
          <a:sx n="78" d="100"/>
          <a:sy n="78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B7952-DADC-4A49-976C-97DDD190176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4EA28-22E4-4126-80BE-4284B13AC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6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45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14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7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Contributes to wellness AND healing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12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Contributes to wellness AND healing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88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61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6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25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6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46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Contributes to wellness AND healing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6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Biochemistry  Bioinformatics  Biomedical Engineering  Cancer  Cell Biology  Genetics  Immunology  Neuroscience  Physiology  Translational Research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813BB-2089-48C1-A7CE-72D20BF94E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14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50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0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60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58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45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35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-Americans spend billions of dollars out of pocket to pay for CAM modalities.</a:t>
            </a:r>
          </a:p>
          <a:p>
            <a:r>
              <a:rPr lang="en-US" dirty="0"/>
              <a:t>-Some modalities such as acupuncture can be covered by some insurance plans, but others (such as tai chi or yoga) are very unlikely to be covered by insurance.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654FD-41A0-D848-9864-6FD02155944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73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166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45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246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896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530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think we could almost stop here, and then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94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362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70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288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50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838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651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090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46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97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177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494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894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842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181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887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325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88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127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693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2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668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09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41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78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1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4EA28-22E4-4126-80BE-4284B13AC0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1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0A48-3F81-42D3-A7E5-5229530F278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D067D15-6DFF-4438-9F8F-6E1587D2E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53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0A48-3F81-42D3-A7E5-5229530F278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067D15-6DFF-4438-9F8F-6E1587D2E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4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0A48-3F81-42D3-A7E5-5229530F278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067D15-6DFF-4438-9F8F-6E1587D2EEB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07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0A48-3F81-42D3-A7E5-5229530F278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067D15-6DFF-4438-9F8F-6E1587D2E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82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0A48-3F81-42D3-A7E5-5229530F278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067D15-6DFF-4438-9F8F-6E1587D2EEB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1757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0A48-3F81-42D3-A7E5-5229530F278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067D15-6DFF-4438-9F8F-6E1587D2E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30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0A48-3F81-42D3-A7E5-5229530F278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D15-6DFF-4438-9F8F-6E1587D2E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3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0A48-3F81-42D3-A7E5-5229530F278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D15-6DFF-4438-9F8F-6E1587D2E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55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0A48-3F81-42D3-A7E5-5229530F278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D15-6DFF-4438-9F8F-6E1587D2E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0A48-3F81-42D3-A7E5-5229530F278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067D15-6DFF-4438-9F8F-6E1587D2E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45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0A48-3F81-42D3-A7E5-5229530F278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067D15-6DFF-4438-9F8F-6E1587D2E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7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0A48-3F81-42D3-A7E5-5229530F278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067D15-6DFF-4438-9F8F-6E1587D2E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5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0A48-3F81-42D3-A7E5-5229530F278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D15-6DFF-4438-9F8F-6E1587D2E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8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0A48-3F81-42D3-A7E5-5229530F278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D15-6DFF-4438-9F8F-6E1587D2E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5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0A48-3F81-42D3-A7E5-5229530F278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D15-6DFF-4438-9F8F-6E1587D2E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0A48-3F81-42D3-A7E5-5229530F278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067D15-6DFF-4438-9F8F-6E1587D2E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1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10A48-3F81-42D3-A7E5-5229530F278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067D15-6DFF-4438-9F8F-6E1587D2E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3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ncbi.nlm.nih.gov/mesh/68008519" TargetMode="External"/><Relationship Id="rId18" Type="http://schemas.openxmlformats.org/officeDocument/2006/relationships/hyperlink" Target="https://www.ncbi.nlm.nih.gov/mesh/68009945" TargetMode="External"/><Relationship Id="rId26" Type="http://schemas.openxmlformats.org/officeDocument/2006/relationships/hyperlink" Target="https://www.ncbi.nlm.nih.gov/mesh/68019018" TargetMode="External"/><Relationship Id="rId39" Type="http://schemas.openxmlformats.org/officeDocument/2006/relationships/hyperlink" Target="https://www.ncbi.nlm.nih.gov/mesh/68020393" TargetMode="External"/><Relationship Id="rId21" Type="http://schemas.openxmlformats.org/officeDocument/2006/relationships/hyperlink" Target="https://www.ncbi.nlm.nih.gov/mesh/68012028" TargetMode="External"/><Relationship Id="rId34" Type="http://schemas.openxmlformats.org/officeDocument/2006/relationships/hyperlink" Target="https://www.ncbi.nlm.nih.gov/mesh/68019124" TargetMode="External"/><Relationship Id="rId42" Type="http://schemas.openxmlformats.org/officeDocument/2006/relationships/hyperlink" Target="https://www.ncbi.nlm.nih.gov/mesh/68019050" TargetMode="External"/><Relationship Id="rId7" Type="http://schemas.openxmlformats.org/officeDocument/2006/relationships/hyperlink" Target="https://www.ncbi.nlm.nih.gov/mesh/68059328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www.ncbi.nlm.nih.gov/mesh/68026201" TargetMode="External"/><Relationship Id="rId20" Type="http://schemas.openxmlformats.org/officeDocument/2006/relationships/hyperlink" Target="https://www.ncbi.nlm.nih.gov/mesh/2023451" TargetMode="External"/><Relationship Id="rId29" Type="http://schemas.openxmlformats.org/officeDocument/2006/relationships/hyperlink" Target="https://www.ncbi.nlm.nih.gov/mesh/68008602" TargetMode="External"/><Relationship Id="rId41" Type="http://schemas.openxmlformats.org/officeDocument/2006/relationships/hyperlink" Target="https://www.ncbi.nlm.nih.gov/mesh/6806474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cbi.nlm.nih.gov/mesh/2030879" TargetMode="External"/><Relationship Id="rId11" Type="http://schemas.openxmlformats.org/officeDocument/2006/relationships/hyperlink" Target="https://www.ncbi.nlm.nih.gov/mesh/68058611" TargetMode="External"/><Relationship Id="rId24" Type="http://schemas.openxmlformats.org/officeDocument/2006/relationships/hyperlink" Target="https://www.ncbi.nlm.nih.gov/mesh/68001945" TargetMode="External"/><Relationship Id="rId32" Type="http://schemas.openxmlformats.org/officeDocument/2006/relationships/hyperlink" Target="https://www.ncbi.nlm.nih.gov/mesh/68012064" TargetMode="External"/><Relationship Id="rId37" Type="http://schemas.openxmlformats.org/officeDocument/2006/relationships/hyperlink" Target="https://www.ncbi.nlm.nih.gov/mesh/68008349" TargetMode="External"/><Relationship Id="rId40" Type="http://schemas.openxmlformats.org/officeDocument/2006/relationships/hyperlink" Target="https://www.ncbi.nlm.nih.gov/mesh/68015915" TargetMode="External"/><Relationship Id="rId5" Type="http://schemas.openxmlformats.org/officeDocument/2006/relationships/hyperlink" Target="https://www.ncbi.nlm.nih.gov/mesh/68055097" TargetMode="External"/><Relationship Id="rId15" Type="http://schemas.openxmlformats.org/officeDocument/2006/relationships/hyperlink" Target="https://www.ncbi.nlm.nih.gov/mesh/68026441" TargetMode="External"/><Relationship Id="rId23" Type="http://schemas.openxmlformats.org/officeDocument/2006/relationships/hyperlink" Target="https://www.ncbi.nlm.nih.gov/mesh/68001676" TargetMode="External"/><Relationship Id="rId28" Type="http://schemas.openxmlformats.org/officeDocument/2006/relationships/hyperlink" Target="https://www.ncbi.nlm.nih.gov/mesh/68019122" TargetMode="External"/><Relationship Id="rId36" Type="http://schemas.openxmlformats.org/officeDocument/2006/relationships/hyperlink" Target="https://www.ncbi.nlm.nih.gov/mesh/68018953" TargetMode="External"/><Relationship Id="rId10" Type="http://schemas.openxmlformats.org/officeDocument/2006/relationships/hyperlink" Target="https://www.ncbi.nlm.nih.gov/mesh/68006705" TargetMode="External"/><Relationship Id="rId19" Type="http://schemas.openxmlformats.org/officeDocument/2006/relationships/hyperlink" Target="https://www.ncbi.nlm.nih.gov/mesh/68008517" TargetMode="External"/><Relationship Id="rId31" Type="http://schemas.openxmlformats.org/officeDocument/2006/relationships/hyperlink" Target="https://www.ncbi.nlm.nih.gov/mesh/68011603" TargetMode="External"/><Relationship Id="rId4" Type="http://schemas.openxmlformats.org/officeDocument/2006/relationships/hyperlink" Target="https://www.ncbi.nlm.nih.gov/mesh/68000887" TargetMode="External"/><Relationship Id="rId9" Type="http://schemas.openxmlformats.org/officeDocument/2006/relationships/hyperlink" Target="https://www.ncbi.nlm.nih.gov/mesh/68006694" TargetMode="External"/><Relationship Id="rId14" Type="http://schemas.openxmlformats.org/officeDocument/2006/relationships/hyperlink" Target="https://www.ncbi.nlm.nih.gov/mesh/68057748" TargetMode="External"/><Relationship Id="rId22" Type="http://schemas.openxmlformats.org/officeDocument/2006/relationships/hyperlink" Target="https://www.ncbi.nlm.nih.gov/mesh/68019341" TargetMode="External"/><Relationship Id="rId27" Type="http://schemas.openxmlformats.org/officeDocument/2006/relationships/hyperlink" Target="https://www.ncbi.nlm.nih.gov/mesh/68027641" TargetMode="External"/><Relationship Id="rId30" Type="http://schemas.openxmlformats.org/officeDocument/2006/relationships/hyperlink" Target="https://www.ncbi.nlm.nih.gov/mesh/68011577" TargetMode="External"/><Relationship Id="rId35" Type="http://schemas.openxmlformats.org/officeDocument/2006/relationships/hyperlink" Target="https://www.ncbi.nlm.nih.gov/mesh/68015013" TargetMode="External"/><Relationship Id="rId43" Type="http://schemas.openxmlformats.org/officeDocument/2006/relationships/hyperlink" Target="https://www.ncbi.nlm.nih.gov/mesh/68008405" TargetMode="External"/><Relationship Id="rId8" Type="http://schemas.openxmlformats.org/officeDocument/2006/relationships/hyperlink" Target="https://www.ncbi.nlm.nih.gov/mesh/2030839" TargetMode="External"/><Relationship Id="rId3" Type="http://schemas.openxmlformats.org/officeDocument/2006/relationships/hyperlink" Target="https://www.ncbi.nlm.nih.gov/mesh/68015670" TargetMode="External"/><Relationship Id="rId12" Type="http://schemas.openxmlformats.org/officeDocument/2006/relationships/hyperlink" Target="https://www.ncbi.nlm.nih.gov/mesh/2023093" TargetMode="External"/><Relationship Id="rId17" Type="http://schemas.openxmlformats.org/officeDocument/2006/relationships/hyperlink" Target="https://www.ncbi.nlm.nih.gov/mesh/68009324" TargetMode="External"/><Relationship Id="rId25" Type="http://schemas.openxmlformats.org/officeDocument/2006/relationships/hyperlink" Target="https://www.ncbi.nlm.nih.gov/mesh/68006990" TargetMode="External"/><Relationship Id="rId33" Type="http://schemas.openxmlformats.org/officeDocument/2006/relationships/hyperlink" Target="https://www.ncbi.nlm.nih.gov/mesh/68026302" TargetMode="External"/><Relationship Id="rId38" Type="http://schemas.openxmlformats.org/officeDocument/2006/relationships/hyperlink" Target="https://www.ncbi.nlm.nih.gov/mesh/6802630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aponderingmind.org/tag/meditatio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deamoresyrelaciones.blogspot.com/2018/01/arqueologia-y-medicina-4-la-medicina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3047568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30475687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leanwalmart/419584946/" TargetMode="External"/><Relationship Id="rId3" Type="http://schemas.openxmlformats.org/officeDocument/2006/relationships/hyperlink" Target="https://www.nal.usda.gov/fnic/herbal-information" TargetMode="External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al.usda.gov/fnic/general-information-and-resources-dietary-supplements" TargetMode="External"/><Relationship Id="rId5" Type="http://schemas.openxmlformats.org/officeDocument/2006/relationships/hyperlink" Target="https://www.nal.usda.gov/fnic/ergogenic-aids" TargetMode="External"/><Relationship Id="rId4" Type="http://schemas.openxmlformats.org/officeDocument/2006/relationships/hyperlink" Target="https://www.nal.usda.gov/fnic/macronutrients-phytonutrients-vitamins-minerals" TargetMode="External"/><Relationship Id="rId9" Type="http://schemas.openxmlformats.org/officeDocument/2006/relationships/hyperlink" Target="https://creativecommons.org/licenses/by/3.0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pharmacist.com/article/determining-the-quality-of-dietary-supplement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consumers/consumer-updates/fda-101-dietary-supplement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nsf.org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www.consumerlab.com/" TargetMode="External"/><Relationship Id="rId4" Type="http://schemas.openxmlformats.org/officeDocument/2006/relationships/hyperlink" Target="https://www.quality-supplements.org/verified-products" TargetMode="External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alproductsinsider.com/regulatory/dietary-supplement-regulations-comparing-us-canadian-mode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angordailynews.com/2021/09/08/homestead/this-herb-used-to-make-absinthe-will-not-cure-your-covid-19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cbi.nlm.nih.gov/pmc/articles/PMC8098784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lineplus.gov/" TargetMode="External"/><Relationship Id="rId3" Type="http://schemas.openxmlformats.org/officeDocument/2006/relationships/hyperlink" Target="http://www.fda.gov/" TargetMode="External"/><Relationship Id="rId7" Type="http://schemas.openxmlformats.org/officeDocument/2006/relationships/hyperlink" Target="https://www.nccih.nih.gov/health/providers/digest/know-the-science-of-complementary-health-approaches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tc.gov/" TargetMode="External"/><Relationship Id="rId5" Type="http://schemas.openxmlformats.org/officeDocument/2006/relationships/hyperlink" Target="https://ods.od.nih.gov/Research/Evidence-Based_Review_Program.aspx" TargetMode="External"/><Relationship Id="rId4" Type="http://schemas.openxmlformats.org/officeDocument/2006/relationships/hyperlink" Target="https://ods.od.nih.gov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edportal.org/doi/10.15766/mep_2374-8265.1105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5766/mep_2374-8265.11056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m.cochrane.org/glossary-cam-term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22CC7D-9AB0-495B-8AEC-81B7CDEE1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1EF6D3-851E-4B24-A9CD-D38CA18A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4C02ECD-F75C-45DF-A249-716AE4455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1648B16-4A94-4F3F-B47F-F0C334287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7B30A17-8AF2-443F-A549-420892746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99AF856-9FE0-41D3-AE38-0028650E5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AA03574-BAE0-48F0-AFFD-7FE53A80A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E5C11F0E-3CE3-4AA3-8903-97F7B6E77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084F2D6-47B1-4245-9971-C28AB2991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5ED0731E-418A-460F-A64A-D885C733A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A7B555A-665D-4AF0-BE1D-FD9FD5518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6639BB9-DC72-4905-B646-14612CA4C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33F5F41C-CB34-4D75-A726-A6A1468CC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4ECB3308-01BD-41F1-96DE-633B57C7E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232179-0967-4B39-9F7E-6E844BA45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2298" y="2260619"/>
            <a:ext cx="8915399" cy="116242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Complementary, Alternative and Integrative Medicine (CAIM) and the Evidence 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E000C-A92B-4D45-8C1B-5F4A008CE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4253" y="4041205"/>
            <a:ext cx="8915399" cy="2530397"/>
          </a:xfrm>
        </p:spPr>
        <p:txBody>
          <a:bodyPr>
            <a:normAutofit/>
          </a:bodyPr>
          <a:lstStyle/>
          <a:p>
            <a:r>
              <a:rPr lang="en-US" dirty="0"/>
              <a:t>HSLI Annual Meeting</a:t>
            </a:r>
          </a:p>
          <a:p>
            <a:r>
              <a:rPr lang="en-US" dirty="0"/>
              <a:t>October 2021</a:t>
            </a:r>
          </a:p>
          <a:p>
            <a:endParaRPr lang="en-US" dirty="0"/>
          </a:p>
          <a:p>
            <a:r>
              <a:rPr lang="en-US" dirty="0"/>
              <a:t>Peg Burnette</a:t>
            </a:r>
            <a:br>
              <a:rPr lang="en-US" dirty="0"/>
            </a:br>
            <a:r>
              <a:rPr lang="en-US" dirty="0"/>
              <a:t>Associate Professor and Medical &amp; Biomedicine Librarian</a:t>
            </a:r>
            <a:br>
              <a:rPr lang="en-US" dirty="0"/>
            </a:br>
            <a:r>
              <a:rPr lang="en-US" dirty="0"/>
              <a:t>University of Illinois at Urbana, Champaign</a:t>
            </a:r>
          </a:p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A5389E-FAF0-49F8-B7DE-5DB1D39A4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38290ECD-2C1E-41E9-B72C-8A74E6A4D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D4262E79-CD33-402B-8B11-B973D22F2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D4E66077-E4B7-4D37-AAC4-0F2BDF92F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1CA20B0-9D1B-4696-8843-E29F303F5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8D6F844C-835B-426A-B64E-08FFD6F25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FA43E74-9BE8-4976-92B5-EAE1CE13D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9ACB84C5-04AD-4802-B5BD-57BDC91F7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800BB42D-795C-4D34-B0C0-48C6DCAA5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F053FFBE-8DFA-4F0C-8654-84B82FF44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F5AB1EE-3C75-41FC-BAC6-83222999D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EB7AD58-332B-4EA3-9386-08FD9554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60F8A3C2-0BFB-44EE-9532-B1FE64632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A4E6AA2-BEA6-4D9C-940A-56C57341D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33">
            <a:extLst>
              <a:ext uri="{FF2B5EF4-FFF2-40B4-BE49-F238E27FC236}">
                <a16:creationId xmlns:a16="http://schemas.microsoft.com/office/drawing/2014/main" id="{ED642ED3-CFED-4142-8502-CCC199447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4083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FBE2-AD0B-4B40-A1C9-76040F7C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675" y="624110"/>
            <a:ext cx="1601433" cy="690904"/>
          </a:xfrm>
        </p:spPr>
        <p:txBody>
          <a:bodyPr/>
          <a:lstStyle/>
          <a:p>
            <a:r>
              <a:rPr lang="en-US" dirty="0"/>
              <a:t>MeSH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95841-5E52-4CF1-A6BF-6202C8F75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8604" y="1495168"/>
            <a:ext cx="5424472" cy="5015721"/>
          </a:xfrm>
        </p:spPr>
        <p:txBody>
          <a:bodyPr>
            <a:normAutofit fontScale="92500" lnSpcReduction="20000"/>
          </a:bodyPr>
          <a:lstStyle/>
          <a:p>
            <a:pPr marL="5715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cs typeface="Times New Roman" panose="02020603050405020304" pitchFamily="18" charset="0"/>
              </a:rPr>
              <a:t>Therapeutics</a:t>
            </a:r>
            <a:endParaRPr lang="en-US" dirty="0"/>
          </a:p>
          <a:p>
            <a:pPr marL="97155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Complementary Therapies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Acupuncture Therapy</a:t>
            </a:r>
            <a:r>
              <a:rPr lang="en-U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Anthroposophy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Auriculotherapy</a:t>
            </a:r>
            <a:r>
              <a:rPr lang="en-U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Cupping Therapy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Diffuse Noxious Inhibitory Control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Dry Needling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Holistic Health</a:t>
            </a:r>
            <a:r>
              <a:rPr lang="en-U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Homeopathy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Horticultural Therapy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Integrative Oncology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Medicine, Traditional</a:t>
            </a:r>
            <a:r>
              <a:rPr lang="en-U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Mesotherapy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Mind-Body Therapies</a:t>
            </a: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1485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Musculoskeletal Manipulations</a:t>
            </a:r>
            <a:r>
              <a:rPr lang="en-U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Naturopathy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Organotherapy</a:t>
            </a:r>
            <a:r>
              <a:rPr lang="en-U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Phytotherapy</a:t>
            </a:r>
            <a:r>
              <a:rPr lang="en-U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Prolotherapy</a:t>
            </a:r>
            <a:endParaRPr lang="en-US" sz="1700" u="sng" dirty="0">
              <a:solidFill>
                <a:srgbClr val="0000FF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u="sng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1"/>
              </a:rPr>
              <a:t>Reflexotherapy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408DB-D8C8-4F19-A4A7-63344260F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244789"/>
            <a:ext cx="5383426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/>
              <a:t>Mind-Body Therapies</a:t>
            </a:r>
          </a:p>
          <a:p>
            <a:pPr marL="14859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Aromatherapy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Biofeedback, Psychology</a:t>
            </a:r>
            <a:r>
              <a:rPr lang="en-U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Breathing Exercises</a:t>
            </a:r>
            <a:r>
              <a:rPr lang="en-U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Hypnosis</a:t>
            </a:r>
            <a:r>
              <a:rPr lang="en-U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Imagery, Psychotherapy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Laughter Therapy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Meditation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Mental Healing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Psychodrama</a:t>
            </a:r>
            <a:r>
              <a:rPr lang="en-U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Psychophysiology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Relaxation Therapy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Tai Ji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Therapeutic Touch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Yoga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3EEB40-B828-47F8-9A57-57491C916617}"/>
              </a:ext>
            </a:extLst>
          </p:cNvPr>
          <p:cNvCxnSpPr>
            <a:cxnSpLocks/>
          </p:cNvCxnSpPr>
          <p:nvPr/>
        </p:nvCxnSpPr>
        <p:spPr>
          <a:xfrm flipV="1">
            <a:off x="5268544" y="624110"/>
            <a:ext cx="2194937" cy="39902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7FDF0DB-F010-4F8C-87FE-B46BC812377E}"/>
              </a:ext>
            </a:extLst>
          </p:cNvPr>
          <p:cNvSpPr txBox="1"/>
          <p:nvPr/>
        </p:nvSpPr>
        <p:spPr>
          <a:xfrm>
            <a:off x="6903076" y="4202565"/>
            <a:ext cx="43138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Musculoskeletal Manipulations</a:t>
            </a:r>
            <a:endParaRPr lang="en-US" sz="1600" dirty="0"/>
          </a:p>
          <a:p>
            <a:pPr lvl="1"/>
            <a:r>
              <a:rPr lang="en-US" sz="1600" dirty="0">
                <a:hlinkClick r:id="rId36"/>
              </a:rPr>
              <a:t>Kinesiology, Applied</a:t>
            </a:r>
            <a:endParaRPr lang="en-US" sz="1600" dirty="0"/>
          </a:p>
          <a:p>
            <a:pPr lvl="1"/>
            <a:r>
              <a:rPr lang="en-US" sz="1600" dirty="0">
                <a:hlinkClick r:id="rId37"/>
              </a:rPr>
              <a:t>Manipulation, Orthopedic</a:t>
            </a:r>
            <a:endParaRPr lang="en-US" sz="1600" dirty="0"/>
          </a:p>
          <a:p>
            <a:pPr lvl="1"/>
            <a:r>
              <a:rPr lang="en-US" sz="1600" dirty="0">
                <a:hlinkClick r:id="rId38"/>
              </a:rPr>
              <a:t>Manipulation, Osteopathic</a:t>
            </a:r>
            <a:endParaRPr lang="en-US" sz="1600" dirty="0"/>
          </a:p>
          <a:p>
            <a:pPr lvl="1"/>
            <a:r>
              <a:rPr lang="en-US" sz="1600" dirty="0">
                <a:hlinkClick r:id="rId39"/>
              </a:rPr>
              <a:t>Manipulation, Spinal</a:t>
            </a:r>
            <a:endParaRPr lang="en-US" sz="1600" dirty="0"/>
          </a:p>
          <a:p>
            <a:pPr lvl="1"/>
            <a:r>
              <a:rPr lang="en-US" sz="1600" dirty="0">
                <a:hlinkClick r:id="rId40"/>
              </a:rPr>
              <a:t>Motion Therapy, Continuous Passive</a:t>
            </a:r>
            <a:endParaRPr lang="en-US" sz="1600" dirty="0"/>
          </a:p>
          <a:p>
            <a:pPr lvl="1"/>
            <a:r>
              <a:rPr lang="en-US" sz="1600" dirty="0">
                <a:hlinkClick r:id="rId41"/>
              </a:rPr>
              <a:t>Therapy, Soft Tissue</a:t>
            </a:r>
            <a:endParaRPr lang="en-US" sz="1600" dirty="0"/>
          </a:p>
          <a:p>
            <a:pPr lvl="1"/>
            <a:r>
              <a:rPr lang="en-US" sz="1600" dirty="0">
                <a:hlinkClick r:id="rId42"/>
              </a:rPr>
              <a:t>Acupressure</a:t>
            </a:r>
            <a:endParaRPr lang="en-US" sz="1600" dirty="0"/>
          </a:p>
          <a:p>
            <a:pPr lvl="1"/>
            <a:r>
              <a:rPr lang="en-US" sz="1600" dirty="0">
                <a:hlinkClick r:id="rId43"/>
              </a:rPr>
              <a:t>Massage</a:t>
            </a:r>
            <a:r>
              <a:rPr lang="en-US" sz="1600" dirty="0"/>
              <a:t> +</a:t>
            </a:r>
            <a:endParaRPr lang="en-US" sz="20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192695-8F76-4003-B68B-3534A1D24FFC}"/>
              </a:ext>
            </a:extLst>
          </p:cNvPr>
          <p:cNvCxnSpPr>
            <a:cxnSpLocks/>
          </p:cNvCxnSpPr>
          <p:nvPr/>
        </p:nvCxnSpPr>
        <p:spPr>
          <a:xfrm flipV="1">
            <a:off x="6252519" y="4401732"/>
            <a:ext cx="605481" cy="3927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01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F8E943A-5EE0-4109-92C9-CD71E9414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180" y="2116182"/>
            <a:ext cx="9617636" cy="38305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05AEF5-1FB0-4E74-BCA9-A5B457E265CB}"/>
              </a:ext>
            </a:extLst>
          </p:cNvPr>
          <p:cNvSpPr txBox="1"/>
          <p:nvPr/>
        </p:nvSpPr>
        <p:spPr>
          <a:xfrm>
            <a:off x="608695" y="2314575"/>
            <a:ext cx="10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2002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66BF98-77B6-4ACE-B38A-F093572030B9}"/>
              </a:ext>
            </a:extLst>
          </p:cNvPr>
          <p:cNvCxnSpPr>
            <a:cxnSpLocks/>
          </p:cNvCxnSpPr>
          <p:nvPr/>
        </p:nvCxnSpPr>
        <p:spPr>
          <a:xfrm>
            <a:off x="1383957" y="2683907"/>
            <a:ext cx="7871254" cy="21970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F5977F2-0ACE-4F3E-81DA-243C8F86305A}"/>
              </a:ext>
            </a:extLst>
          </p:cNvPr>
          <p:cNvSpPr/>
          <p:nvPr/>
        </p:nvSpPr>
        <p:spPr>
          <a:xfrm>
            <a:off x="4811616" y="2191076"/>
            <a:ext cx="2896149" cy="4928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C00ED395-B8B4-4985-B0CB-C5DBF9A3F1C7}"/>
              </a:ext>
            </a:extLst>
          </p:cNvPr>
          <p:cNvSpPr/>
          <p:nvPr/>
        </p:nvSpPr>
        <p:spPr>
          <a:xfrm>
            <a:off x="7126998" y="1141094"/>
            <a:ext cx="1878227" cy="766119"/>
          </a:xfrm>
          <a:prstGeom prst="wedgeEllipseCallout">
            <a:avLst>
              <a:gd name="adj1" fmla="val -52877"/>
              <a:gd name="adj2" fmla="val 10363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Introduced 2002</a:t>
            </a:r>
          </a:p>
        </p:txBody>
      </p:sp>
    </p:spTree>
    <p:extLst>
      <p:ext uri="{BB962C8B-B14F-4D97-AF65-F5344CB8AC3E}">
        <p14:creationId xmlns:p14="http://schemas.microsoft.com/office/powerpoint/2010/main" val="292881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CC9B1-8781-47A4-84B7-A4BCACF26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484" y="584277"/>
            <a:ext cx="8911687" cy="741394"/>
          </a:xfrm>
        </p:spPr>
        <p:txBody>
          <a:bodyPr/>
          <a:lstStyle/>
          <a:p>
            <a:r>
              <a:rPr lang="en-US" dirty="0"/>
              <a:t>Why Interest in CAIM?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87850B-3C6C-4B79-B7B8-1C1A8B7D9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9773" y="1875167"/>
            <a:ext cx="3992732" cy="576262"/>
          </a:xfrm>
        </p:spPr>
        <p:txBody>
          <a:bodyPr/>
          <a:lstStyle/>
          <a:p>
            <a:r>
              <a:rPr lang="en-US" b="1" dirty="0"/>
              <a:t>Wellness &amp;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75B5E-7843-40EF-996B-CCF8106E9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32216" y="2545984"/>
            <a:ext cx="4342893" cy="3354060"/>
          </a:xfrm>
        </p:spPr>
        <p:txBody>
          <a:bodyPr>
            <a:normAutofit/>
          </a:bodyPr>
          <a:lstStyle/>
          <a:p>
            <a:r>
              <a:rPr lang="en-US" dirty="0"/>
              <a:t>Improve overall physical and mental health</a:t>
            </a:r>
          </a:p>
          <a:p>
            <a:r>
              <a:rPr lang="en-US" dirty="0"/>
              <a:t>Enhance wellbeing</a:t>
            </a:r>
          </a:p>
          <a:p>
            <a:r>
              <a:rPr lang="en-US" dirty="0"/>
              <a:t>Prevent or slow worsening of  chronic conditions </a:t>
            </a:r>
          </a:p>
          <a:p>
            <a:pPr marL="0" indent="0">
              <a:buNone/>
            </a:pPr>
            <a:r>
              <a:rPr lang="en-US" sz="2400" b="1" dirty="0"/>
              <a:t>Therapy</a:t>
            </a:r>
          </a:p>
          <a:p>
            <a:r>
              <a:rPr lang="en-US" dirty="0"/>
              <a:t>Pain Relief*</a:t>
            </a:r>
          </a:p>
          <a:p>
            <a:r>
              <a:rPr lang="en-US" dirty="0"/>
              <a:t>Relief for chronic conditions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AFF716-AF0B-455D-92AB-C3127CDB3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17568" y="1875167"/>
            <a:ext cx="3999001" cy="576262"/>
          </a:xfrm>
        </p:spPr>
        <p:txBody>
          <a:bodyPr/>
          <a:lstStyle/>
          <a:p>
            <a:r>
              <a:rPr lang="en-US" b="1" dirty="0"/>
              <a:t>Other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2D1A3-A5F5-4DD3-88A4-ACEF6336EA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Self-care</a:t>
            </a:r>
          </a:p>
          <a:p>
            <a:r>
              <a:rPr lang="en-US" dirty="0"/>
              <a:t>“Natural”</a:t>
            </a:r>
          </a:p>
          <a:p>
            <a:r>
              <a:rPr lang="en-US" dirty="0"/>
              <a:t>No prescription needed</a:t>
            </a:r>
          </a:p>
          <a:p>
            <a:r>
              <a:rPr lang="en-US" dirty="0"/>
              <a:t>Mistrust of mainstream medicine</a:t>
            </a:r>
          </a:p>
          <a:p>
            <a:r>
              <a:rPr lang="en-US" dirty="0"/>
              <a:t>Desperation or last resort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6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524" y="562369"/>
            <a:ext cx="9715919" cy="716352"/>
          </a:xfrm>
        </p:spPr>
        <p:txBody>
          <a:bodyPr/>
          <a:lstStyle/>
          <a:p>
            <a:r>
              <a:rPr lang="en-US" dirty="0"/>
              <a:t>Common Mind/Body Interventions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7414E-1BCB-43D9-AD37-6CCFBB303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60235" y="1478352"/>
            <a:ext cx="5306018" cy="4817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Mind Body</a:t>
            </a:r>
          </a:p>
          <a:p>
            <a:pPr marL="857250" lvl="2" indent="0">
              <a:buNone/>
            </a:pPr>
            <a:r>
              <a:rPr lang="en-US" sz="2400" dirty="0"/>
              <a:t>Meditation</a:t>
            </a:r>
          </a:p>
          <a:p>
            <a:pPr marL="857250" lvl="2" indent="0">
              <a:buNone/>
            </a:pPr>
            <a:r>
              <a:rPr lang="en-US" sz="2400" dirty="0"/>
              <a:t>Mindfulness</a:t>
            </a:r>
          </a:p>
          <a:p>
            <a:pPr marL="857250" lvl="2" indent="0">
              <a:buNone/>
            </a:pPr>
            <a:r>
              <a:rPr lang="en-US" sz="2400" dirty="0"/>
              <a:t>Art/Music therapies</a:t>
            </a:r>
          </a:p>
          <a:p>
            <a:pPr marL="857250" lvl="2" indent="0">
              <a:buNone/>
            </a:pPr>
            <a:r>
              <a:rPr lang="en-US" sz="2400" dirty="0"/>
              <a:t>Relaxation therapies</a:t>
            </a:r>
          </a:p>
          <a:p>
            <a:pPr marL="857250" lvl="2" indent="0">
              <a:buNone/>
            </a:pPr>
            <a:r>
              <a:rPr lang="en-US" sz="2400" dirty="0"/>
              <a:t>Pet Therapy</a:t>
            </a:r>
          </a:p>
          <a:p>
            <a:pPr marL="857250" lvl="2" indent="0">
              <a:buNone/>
            </a:pPr>
            <a:r>
              <a:rPr lang="en-US" sz="2400" dirty="0"/>
              <a:t>Tai chi</a:t>
            </a:r>
          </a:p>
          <a:p>
            <a:pPr marL="857250" lvl="2" indent="0">
              <a:buNone/>
            </a:pPr>
            <a:r>
              <a:rPr lang="en-US" sz="2400" dirty="0"/>
              <a:t>Yoga</a:t>
            </a:r>
          </a:p>
          <a:p>
            <a:pPr marL="857250" lvl="2" indent="0">
              <a:buNone/>
            </a:pPr>
            <a:r>
              <a:rPr lang="en-US" sz="2400" dirty="0"/>
              <a:t>Dance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nature, several&#10;&#10;Description automatically generated">
            <a:extLst>
              <a:ext uri="{FF2B5EF4-FFF2-40B4-BE49-F238E27FC236}">
                <a16:creationId xmlns:a16="http://schemas.microsoft.com/office/drawing/2014/main" id="{B4018859-9203-4DF7-8AC8-304935894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68757" y="2172491"/>
            <a:ext cx="5613643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52ECF6-BAAF-441E-AA2F-5BCA4A733123}"/>
              </a:ext>
            </a:extLst>
          </p:cNvPr>
          <p:cNvSpPr txBox="1"/>
          <p:nvPr/>
        </p:nvSpPr>
        <p:spPr>
          <a:xfrm>
            <a:off x="482357" y="6858000"/>
            <a:ext cx="112272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aponderingmind.org/tag/medita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42300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93" y="679962"/>
            <a:ext cx="9715919" cy="778136"/>
          </a:xfrm>
        </p:spPr>
        <p:txBody>
          <a:bodyPr/>
          <a:lstStyle/>
          <a:p>
            <a:r>
              <a:rPr lang="en-US" dirty="0"/>
              <a:t>Common Manipulation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2593" y="1886352"/>
            <a:ext cx="7696113" cy="3085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/>
              <a:t>Manipulation </a:t>
            </a:r>
          </a:p>
          <a:p>
            <a:pPr marL="457200" lvl="1" indent="0">
              <a:buNone/>
            </a:pPr>
            <a:r>
              <a:rPr lang="en-US" sz="2600" dirty="0"/>
              <a:t>Acupuncture</a:t>
            </a:r>
          </a:p>
          <a:p>
            <a:pPr marL="457200" lvl="1" indent="0">
              <a:buNone/>
            </a:pPr>
            <a:r>
              <a:rPr lang="en-US" sz="2600" dirty="0"/>
              <a:t>Massage therapy </a:t>
            </a:r>
          </a:p>
          <a:p>
            <a:pPr marL="457200" lvl="1" indent="0">
              <a:buNone/>
            </a:pPr>
            <a:r>
              <a:rPr lang="en-US" sz="2600" dirty="0"/>
              <a:t>Spinal manipulation (Chiropractic)</a:t>
            </a:r>
            <a:endParaRPr lang="en-US" sz="2600" b="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endParaRPr lang="en-US" sz="4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endParaRPr lang="en-US" sz="4400" dirty="0"/>
          </a:p>
          <a:p>
            <a:pPr marL="0" indent="0">
              <a:buNone/>
            </a:pPr>
            <a:endParaRPr lang="en-US" sz="2400" dirty="0"/>
          </a:p>
          <a:p>
            <a:endParaRPr lang="en-US" sz="1800" b="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 descr="A picture containing needle&#10;&#10;Description automatically generated">
            <a:extLst>
              <a:ext uri="{FF2B5EF4-FFF2-40B4-BE49-F238E27FC236}">
                <a16:creationId xmlns:a16="http://schemas.microsoft.com/office/drawing/2014/main" id="{B42A45D2-AE0E-41B1-BF60-413C6F34E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35293" y="4112895"/>
            <a:ext cx="3840480" cy="2346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52EA9C-13A1-49A8-A694-196697671492}"/>
              </a:ext>
            </a:extLst>
          </p:cNvPr>
          <p:cNvSpPr txBox="1"/>
          <p:nvPr/>
        </p:nvSpPr>
        <p:spPr>
          <a:xfrm>
            <a:off x="7790498" y="6459855"/>
            <a:ext cx="3840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deamoresyrelaciones.blogspot.com/2018/01/arqueologia-y-medicina-4-la-medicina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08153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B3316-B6E9-4C87-A5BF-247D10137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8311" y="1821468"/>
            <a:ext cx="5259701" cy="44013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b="1" dirty="0"/>
              <a:t>Native American Medicine</a:t>
            </a:r>
          </a:p>
          <a:p>
            <a:r>
              <a:rPr lang="en-US" sz="3400" dirty="0">
                <a:highlight>
                  <a:srgbClr val="FFFF00"/>
                </a:highlight>
              </a:rPr>
              <a:t>Life-force</a:t>
            </a:r>
            <a:r>
              <a:rPr lang="en-US" sz="3400" dirty="0"/>
              <a:t> is critical element to healing</a:t>
            </a:r>
          </a:p>
          <a:p>
            <a:r>
              <a:rPr lang="en-US" sz="3400" dirty="0"/>
              <a:t>Emphasizes spirits of patient, healer, patient’s family, community, environment and medicine</a:t>
            </a:r>
            <a:br>
              <a:rPr lang="en-US" sz="3400" dirty="0"/>
            </a:br>
            <a:endParaRPr lang="en-US" sz="3400" dirty="0"/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Traditional Chinese Medicine (TCM)</a:t>
            </a:r>
          </a:p>
          <a:p>
            <a:r>
              <a:rPr lang="en-US" sz="3400" dirty="0"/>
              <a:t>Incorporates the concept of a </a:t>
            </a:r>
            <a:r>
              <a:rPr lang="en-US" sz="3400" dirty="0">
                <a:highlight>
                  <a:srgbClr val="FFFF00"/>
                </a:highlight>
              </a:rPr>
              <a:t>vital life force energy</a:t>
            </a:r>
            <a:r>
              <a:rPr lang="en-US" sz="3400" dirty="0"/>
              <a:t> (qi) involved in balancing a person’s </a:t>
            </a:r>
            <a:r>
              <a:rPr lang="en-US" sz="3400" dirty="0">
                <a:highlight>
                  <a:srgbClr val="FFFF00"/>
                </a:highlight>
              </a:rPr>
              <a:t>spiritual, emotional, physical, and mental state</a:t>
            </a:r>
            <a:r>
              <a:rPr lang="en-US" sz="3400" dirty="0"/>
              <a:t>. </a:t>
            </a:r>
          </a:p>
          <a:p>
            <a:pPr lvl="1"/>
            <a:endParaRPr lang="en-US" b="0" i="0" u="none" strike="noStrik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2A9430-FF1D-4D46-BF5B-5D80139F8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8013" y="1821467"/>
            <a:ext cx="4745352" cy="3916681"/>
          </a:xfrm>
        </p:spPr>
        <p:txBody>
          <a:bodyPr>
            <a:normAutofit fontScale="62500" lnSpcReduction="20000"/>
          </a:bodyPr>
          <a:lstStyle/>
          <a:p>
            <a:pPr marL="57150" indent="0">
              <a:buNone/>
            </a:pPr>
            <a:r>
              <a:rPr lang="en-US" sz="3600" b="1" dirty="0"/>
              <a:t>Ayurveda</a:t>
            </a:r>
          </a:p>
          <a:p>
            <a:r>
              <a:rPr lang="en-US" sz="3200" dirty="0"/>
              <a:t>5000-year-old medical practice of India that focuses on prevention and treatment</a:t>
            </a:r>
          </a:p>
          <a:p>
            <a:r>
              <a:rPr lang="en-US" sz="3200" dirty="0">
                <a:highlight>
                  <a:srgbClr val="FFFF00"/>
                </a:highlight>
              </a:rPr>
              <a:t>Mind, body, spirit connection</a:t>
            </a:r>
          </a:p>
          <a:p>
            <a:r>
              <a:rPr lang="en-US" sz="3200" dirty="0"/>
              <a:t>Nutrition, herbals, exercise, meditation and yoga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C0B703-E283-4AAB-BC43-F04E40CE2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311" y="536705"/>
            <a:ext cx="9715919" cy="721496"/>
          </a:xfrm>
        </p:spPr>
        <p:txBody>
          <a:bodyPr/>
          <a:lstStyle/>
          <a:p>
            <a:r>
              <a:rPr lang="en-US" dirty="0"/>
              <a:t>Ancient practices</a:t>
            </a:r>
          </a:p>
        </p:txBody>
      </p:sp>
    </p:spTree>
    <p:extLst>
      <p:ext uri="{BB962C8B-B14F-4D97-AF65-F5344CB8AC3E}">
        <p14:creationId xmlns:p14="http://schemas.microsoft.com/office/powerpoint/2010/main" val="4048425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255" y="232224"/>
            <a:ext cx="10216042" cy="1280890"/>
          </a:xfrm>
        </p:spPr>
        <p:txBody>
          <a:bodyPr/>
          <a:lstStyle/>
          <a:p>
            <a:r>
              <a:rPr lang="en-US" dirty="0"/>
              <a:t>2017 National Health Interview Survey (NHIS) </a:t>
            </a:r>
            <a:r>
              <a:rPr lang="en-US" sz="3200" dirty="0">
                <a:solidFill>
                  <a:srgbClr val="FF0000"/>
                </a:solidFill>
              </a:rPr>
              <a:t>Adults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531" y="1312147"/>
            <a:ext cx="7914218" cy="51269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909" y="1705778"/>
            <a:ext cx="28667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Yoga was the most used CAIM approach; highest use was among adults 18 to 44 compared to older adults.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Meditation increased more than threefold from 2012 to 2017; use was higher among adults 45 to 64 years compared with younger and older age groups.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74426" y="6519446"/>
            <a:ext cx="3928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 tooltip="NCHS data brief."/>
              </a:rPr>
              <a:t>NCHS Data Brief.</a:t>
            </a:r>
            <a:r>
              <a:rPr lang="en-US" sz="1600" dirty="0"/>
              <a:t> 2018 Nov;(325):1-8.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09E969-B9C7-4A6D-B411-A3DF0CB5DBBB}"/>
              </a:ext>
            </a:extLst>
          </p:cNvPr>
          <p:cNvCxnSpPr>
            <a:cxnSpLocks/>
          </p:cNvCxnSpPr>
          <p:nvPr/>
        </p:nvCxnSpPr>
        <p:spPr>
          <a:xfrm>
            <a:off x="3290470" y="2730843"/>
            <a:ext cx="224535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8C26FB-92F2-4F33-AAF3-A7FA73D30350}"/>
              </a:ext>
            </a:extLst>
          </p:cNvPr>
          <p:cNvCxnSpPr>
            <a:cxnSpLocks/>
          </p:cNvCxnSpPr>
          <p:nvPr/>
        </p:nvCxnSpPr>
        <p:spPr>
          <a:xfrm>
            <a:off x="3422822" y="4094139"/>
            <a:ext cx="431252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816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308054"/>
            <a:ext cx="10036029" cy="1280890"/>
          </a:xfrm>
        </p:spPr>
        <p:txBody>
          <a:bodyPr/>
          <a:lstStyle/>
          <a:p>
            <a:r>
              <a:rPr lang="en-US" dirty="0"/>
              <a:t>2017 National Health Interview Survey (NHIS) </a:t>
            </a:r>
            <a:r>
              <a:rPr lang="en-US" sz="2800" dirty="0">
                <a:solidFill>
                  <a:srgbClr val="FF0000"/>
                </a:solidFill>
              </a:rPr>
              <a:t>Children</a:t>
            </a:r>
            <a:endParaRPr lang="en-US" sz="27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248" y="1477107"/>
            <a:ext cx="7564476" cy="4881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71826" y="6477673"/>
            <a:ext cx="37593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4" tooltip="NCHS data brief."/>
              </a:rPr>
              <a:t>NCHS Data Brief.</a:t>
            </a:r>
            <a:r>
              <a:rPr lang="en-US" sz="1600" dirty="0"/>
              <a:t> 2018 Nov;(324):1-8.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D754DF-5C5D-4C91-AA76-B698A306F948}"/>
              </a:ext>
            </a:extLst>
          </p:cNvPr>
          <p:cNvSpPr txBox="1"/>
          <p:nvPr/>
        </p:nvSpPr>
        <p:spPr>
          <a:xfrm>
            <a:off x="215221" y="2026157"/>
            <a:ext cx="35000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Yoga - Girls (11.3%) were much more likely to use  than boys (5.6%)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Meditation - Higher use among older children ages 12 – 17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50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room&#10;&#10;Description automatically generated">
            <a:extLst>
              <a:ext uri="{FF2B5EF4-FFF2-40B4-BE49-F238E27FC236}">
                <a16:creationId xmlns:a16="http://schemas.microsoft.com/office/drawing/2014/main" id="{06C45715-98F4-4B97-B2A9-640C8768F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703">
            <a:off x="1988695" y="2770270"/>
            <a:ext cx="2381250" cy="2381250"/>
          </a:xfrm>
          <a:prstGeom prst="rect">
            <a:avLst/>
          </a:prstGeom>
        </p:spPr>
      </p:pic>
      <p:pic>
        <p:nvPicPr>
          <p:cNvPr id="5" name="Picture 4" descr="A picture containing box, food&#10;&#10;Description automatically generated">
            <a:extLst>
              <a:ext uri="{FF2B5EF4-FFF2-40B4-BE49-F238E27FC236}">
                <a16:creationId xmlns:a16="http://schemas.microsoft.com/office/drawing/2014/main" id="{CC78377E-7AF0-4CC2-8684-C4618C5FD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050">
            <a:off x="9733339" y="4077501"/>
            <a:ext cx="2314575" cy="2381250"/>
          </a:xfrm>
          <a:prstGeom prst="rect">
            <a:avLst/>
          </a:prstGeom>
        </p:spPr>
      </p:pic>
      <p:pic>
        <p:nvPicPr>
          <p:cNvPr id="7" name="Picture 6" descr="A picture containing text, photo, stuffed, table&#10;&#10;Description automatically generated">
            <a:extLst>
              <a:ext uri="{FF2B5EF4-FFF2-40B4-BE49-F238E27FC236}">
                <a16:creationId xmlns:a16="http://schemas.microsoft.com/office/drawing/2014/main" id="{40C4DBC4-2215-4A76-B177-B6E7B83EF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62" y="297835"/>
            <a:ext cx="2381250" cy="2257425"/>
          </a:xfrm>
          <a:prstGeom prst="rect">
            <a:avLst/>
          </a:prstGeom>
        </p:spPr>
      </p:pic>
      <p:pic>
        <p:nvPicPr>
          <p:cNvPr id="19" name="Picture 18" descr="A close up of a person&#10;&#10;Description automatically generated">
            <a:extLst>
              <a:ext uri="{FF2B5EF4-FFF2-40B4-BE49-F238E27FC236}">
                <a16:creationId xmlns:a16="http://schemas.microsoft.com/office/drawing/2014/main" id="{D2F9602F-6507-4885-A37E-1E79EC307D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001" y="462672"/>
            <a:ext cx="2381250" cy="2381250"/>
          </a:xfrm>
          <a:prstGeom prst="rect">
            <a:avLst/>
          </a:prstGeom>
        </p:spPr>
      </p:pic>
      <p:pic>
        <p:nvPicPr>
          <p:cNvPr id="21" name="Picture 20" descr="A close up of a tree&#10;&#10;Description automatically generated">
            <a:extLst>
              <a:ext uri="{FF2B5EF4-FFF2-40B4-BE49-F238E27FC236}">
                <a16:creationId xmlns:a16="http://schemas.microsoft.com/office/drawing/2014/main" id="{4194DAA3-9108-4A60-8E3F-8C676FB31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8" y="4371342"/>
            <a:ext cx="2381250" cy="2381250"/>
          </a:xfrm>
          <a:prstGeom prst="rect">
            <a:avLst/>
          </a:prstGeom>
        </p:spPr>
      </p:pic>
      <p:pic>
        <p:nvPicPr>
          <p:cNvPr id="23" name="Picture 2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52E9DEEC-F532-4148-BA82-1458EF3974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2180">
            <a:off x="845599" y="977871"/>
            <a:ext cx="2381250" cy="2381250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42D58B1-D512-4B79-9D0A-0B8803B05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3698">
            <a:off x="7905922" y="869474"/>
            <a:ext cx="2038350" cy="2381250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B49EAFF5-CCB7-4A88-9623-3EB26171A3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39" y="257379"/>
            <a:ext cx="2381249" cy="2381249"/>
          </a:xfrm>
          <a:prstGeom prst="rect">
            <a:avLst/>
          </a:prstGeom>
        </p:spPr>
      </p:pic>
      <p:pic>
        <p:nvPicPr>
          <p:cNvPr id="16" name="Picture 15" descr="Calendar&#10;&#10;Description automatically generated">
            <a:extLst>
              <a:ext uri="{FF2B5EF4-FFF2-40B4-BE49-F238E27FC236}">
                <a16:creationId xmlns:a16="http://schemas.microsoft.com/office/drawing/2014/main" id="{BE46AFE0-0A9C-4B97-AAEB-514E30707A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6440">
            <a:off x="3920564" y="3731405"/>
            <a:ext cx="2038349" cy="2553794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8C1BA8C-D41F-42F6-9D22-8E61FE8B46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062" y="2570497"/>
            <a:ext cx="2011008" cy="2490908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5402B18-29B4-4811-BC79-270D35E027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78" y="1985171"/>
            <a:ext cx="2152807" cy="2457131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006CBAA-C897-484B-A182-D1469943AB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67" y="4287503"/>
            <a:ext cx="22574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83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7EE6B-8477-4726-BA8A-E4E3832E0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080" y="677974"/>
            <a:ext cx="8911687" cy="631842"/>
          </a:xfrm>
        </p:spPr>
        <p:txBody>
          <a:bodyPr>
            <a:normAutofit fontScale="90000"/>
          </a:bodyPr>
          <a:lstStyle/>
          <a:p>
            <a:r>
              <a:rPr lang="en-US" dirty="0"/>
              <a:t>Credentials, Licensure,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E5670-D06E-4D1F-8E8F-D1AF28E39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724" y="1463040"/>
            <a:ext cx="9237028" cy="4815840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No national standards for credentialing </a:t>
            </a:r>
            <a:r>
              <a:rPr lang="en-US" sz="2400" dirty="0"/>
              <a:t>complementary health practitioners</a:t>
            </a:r>
          </a:p>
          <a:p>
            <a:r>
              <a:rPr lang="en-US" sz="2400" dirty="0">
                <a:highlight>
                  <a:srgbClr val="FFFF00"/>
                </a:highlight>
              </a:rPr>
              <a:t>Varies widely state by state </a:t>
            </a:r>
            <a:r>
              <a:rPr lang="en-US" sz="2400" dirty="0"/>
              <a:t>and discipline by discipline</a:t>
            </a:r>
          </a:p>
          <a:p>
            <a:pPr lvl="1"/>
            <a:r>
              <a:rPr lang="en-US" sz="2200" dirty="0"/>
              <a:t>Mandatory licensure – license required for service</a:t>
            </a:r>
          </a:p>
          <a:p>
            <a:pPr lvl="1"/>
            <a:r>
              <a:rPr lang="en-US" sz="2200" dirty="0"/>
              <a:t>Title licensure – credentials are required for certain titles</a:t>
            </a:r>
          </a:p>
          <a:p>
            <a:pPr lvl="1"/>
            <a:r>
              <a:rPr lang="en-US" sz="2200" dirty="0"/>
              <a:t>Registration – practitioners must proof of training and experience</a:t>
            </a:r>
          </a:p>
          <a:p>
            <a:r>
              <a:rPr lang="en-US" sz="2400" dirty="0"/>
              <a:t>Qualifications</a:t>
            </a:r>
          </a:p>
          <a:p>
            <a:pPr lvl="1"/>
            <a:r>
              <a:rPr lang="en-US" sz="2200" dirty="0"/>
              <a:t>Graduation from approved program</a:t>
            </a:r>
          </a:p>
          <a:p>
            <a:pPr lvl="1"/>
            <a:r>
              <a:rPr lang="en-US" sz="2200" dirty="0"/>
              <a:t>Certification from national organization</a:t>
            </a:r>
          </a:p>
          <a:p>
            <a:pPr lvl="1"/>
            <a:r>
              <a:rPr lang="en-US" sz="2200" dirty="0"/>
              <a:t>Completion of specific training requirements</a:t>
            </a:r>
          </a:p>
          <a:p>
            <a:pPr lvl="1"/>
            <a:r>
              <a:rPr lang="en-US" sz="2200" dirty="0"/>
              <a:t>Exam for licensure</a:t>
            </a:r>
          </a:p>
        </p:txBody>
      </p:sp>
    </p:spTree>
    <p:extLst>
      <p:ext uri="{BB962C8B-B14F-4D97-AF65-F5344CB8AC3E}">
        <p14:creationId xmlns:p14="http://schemas.microsoft.com/office/powerpoint/2010/main" val="226871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DD1834-C211-492B-B3D8-D58398C52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698" y="1538609"/>
            <a:ext cx="11454713" cy="807720"/>
          </a:xfrm>
        </p:spPr>
        <p:txBody>
          <a:bodyPr/>
          <a:lstStyle/>
          <a:p>
            <a:r>
              <a:rPr lang="en-US" dirty="0"/>
              <a:t>Associate Professor, University Library and Carle Illinois College of Medicine AND Medical &amp; Biomedicine Librarian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67017" y="2819499"/>
            <a:ext cx="4228730" cy="3775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2E8E85"/>
                </a:solidFill>
              </a:rPr>
              <a:t>Subject liaison for…</a:t>
            </a:r>
          </a:p>
          <a:p>
            <a:r>
              <a:rPr lang="en-US" dirty="0"/>
              <a:t>UI Carle Illinois College of Medicine (CI Med)</a:t>
            </a:r>
          </a:p>
          <a:p>
            <a:r>
              <a:rPr lang="en-US" dirty="0"/>
              <a:t>Interdisciplinary Health Sciences Institute (IHSI)</a:t>
            </a:r>
          </a:p>
          <a:p>
            <a:r>
              <a:rPr lang="en-US" dirty="0"/>
              <a:t>Curriculum development </a:t>
            </a:r>
          </a:p>
          <a:p>
            <a:r>
              <a:rPr lang="en-US" dirty="0"/>
              <a:t>Teaching</a:t>
            </a:r>
          </a:p>
          <a:p>
            <a:r>
              <a:rPr lang="en-US" dirty="0"/>
              <a:t>Research support &amp; consultation</a:t>
            </a:r>
          </a:p>
          <a:p>
            <a:r>
              <a:rPr lang="en-US" dirty="0"/>
              <a:t>Collection development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E9015-1DB7-48DA-B611-20E70CF52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8415" y="2819499"/>
            <a:ext cx="4228730" cy="359527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2E8E85"/>
                </a:solidFill>
              </a:rPr>
              <a:t>Subject expertise…</a:t>
            </a:r>
          </a:p>
          <a:p>
            <a:r>
              <a:rPr lang="en-US" dirty="0"/>
              <a:t>Medical education</a:t>
            </a:r>
          </a:p>
          <a:p>
            <a:r>
              <a:rPr lang="en-US" dirty="0"/>
              <a:t>Evidence-based Practice</a:t>
            </a:r>
          </a:p>
          <a:p>
            <a:r>
              <a:rPr lang="en-US" dirty="0"/>
              <a:t>Biomedical Research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2E8E85"/>
                </a:solidFill>
              </a:rPr>
              <a:t>Research areas…</a:t>
            </a:r>
          </a:p>
          <a:p>
            <a:r>
              <a:rPr lang="en-US" dirty="0"/>
              <a:t>Medical informatics and medical education</a:t>
            </a:r>
          </a:p>
          <a:p>
            <a:r>
              <a:rPr lang="en-US" dirty="0"/>
              <a:t>Knowledge management &amp; Tacit knowledge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CE6CE4-9B12-4664-9F6B-7D322FED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73359"/>
            <a:ext cx="8911687" cy="1280890"/>
          </a:xfrm>
        </p:spPr>
        <p:txBody>
          <a:bodyPr/>
          <a:lstStyle/>
          <a:p>
            <a:r>
              <a:rPr lang="en-US" dirty="0"/>
              <a:t>About me...</a:t>
            </a:r>
          </a:p>
        </p:txBody>
      </p:sp>
    </p:spTree>
    <p:extLst>
      <p:ext uri="{BB962C8B-B14F-4D97-AF65-F5344CB8AC3E}">
        <p14:creationId xmlns:p14="http://schemas.microsoft.com/office/powerpoint/2010/main" val="1861817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447" y="640079"/>
            <a:ext cx="9715919" cy="698394"/>
          </a:xfrm>
        </p:spPr>
        <p:txBody>
          <a:bodyPr/>
          <a:lstStyle/>
          <a:p>
            <a:r>
              <a:rPr lang="en-US" dirty="0"/>
              <a:t>Common Diet &amp; Nutrition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9616" y="1608625"/>
            <a:ext cx="6156960" cy="4609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Diet &amp; Nutrition</a:t>
            </a:r>
          </a:p>
          <a:p>
            <a:pPr lvl="1"/>
            <a:r>
              <a:rPr lang="en-US" sz="2800" dirty="0">
                <a:hlinkClick r:id="rId3"/>
              </a:rPr>
              <a:t>Herbs</a:t>
            </a:r>
            <a:endParaRPr lang="en-US" sz="2800" dirty="0"/>
          </a:p>
          <a:p>
            <a:pPr lvl="1"/>
            <a:r>
              <a:rPr lang="en-US" sz="2800" dirty="0">
                <a:hlinkClick r:id="rId4"/>
              </a:rPr>
              <a:t>Vitamins &amp; minerals </a:t>
            </a:r>
            <a:endParaRPr lang="en-US" sz="2800" dirty="0"/>
          </a:p>
          <a:p>
            <a:pPr lvl="1"/>
            <a:r>
              <a:rPr lang="en-US" sz="2800" dirty="0">
                <a:hlinkClick r:id="rId5"/>
              </a:rPr>
              <a:t>Ergogenic aids  </a:t>
            </a:r>
            <a:endParaRPr lang="en-US" sz="2800" dirty="0"/>
          </a:p>
          <a:p>
            <a:pPr lvl="1"/>
            <a:r>
              <a:rPr lang="en-US" sz="2800" dirty="0">
                <a:hlinkClick r:id="rId6"/>
              </a:rPr>
              <a:t>Other “dietary supplements”</a:t>
            </a:r>
            <a:br>
              <a:rPr lang="en-US" sz="2800" dirty="0">
                <a:hlinkClick r:id="rId6"/>
              </a:rPr>
            </a:br>
            <a:endParaRPr lang="en-US" sz="2800" dirty="0"/>
          </a:p>
          <a:p>
            <a:pPr lvl="1"/>
            <a:endParaRPr lang="en-US" sz="4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endParaRPr lang="en-US" sz="4400" dirty="0"/>
          </a:p>
          <a:p>
            <a:pPr marL="0" indent="0">
              <a:buNone/>
            </a:pPr>
            <a:endParaRPr lang="en-US" sz="2400" dirty="0"/>
          </a:p>
          <a:p>
            <a:endParaRPr lang="en-US" sz="1800" b="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 descr="A picture containing text, scene, marketplace, shelf&#10;&#10;Description automatically generated">
            <a:extLst>
              <a:ext uri="{FF2B5EF4-FFF2-40B4-BE49-F238E27FC236}">
                <a16:creationId xmlns:a16="http://schemas.microsoft.com/office/drawing/2014/main" id="{66E75926-7649-472E-A9DE-BD541E9DB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656576" y="3011424"/>
            <a:ext cx="3950208" cy="29626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79A462-B940-4B48-8B82-ECBF7D229E37}"/>
              </a:ext>
            </a:extLst>
          </p:cNvPr>
          <p:cNvSpPr txBox="1"/>
          <p:nvPr/>
        </p:nvSpPr>
        <p:spPr>
          <a:xfrm>
            <a:off x="7956295" y="8113776"/>
            <a:ext cx="246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www.flickr.com/photos/cleanwalmart/419584946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33875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AFA1B-F69C-4916-A0AC-9290D12F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952" y="681657"/>
            <a:ext cx="9776660" cy="813511"/>
          </a:xfrm>
        </p:spPr>
        <p:txBody>
          <a:bodyPr/>
          <a:lstStyle/>
          <a:p>
            <a:r>
              <a:rPr lang="en-US" dirty="0"/>
              <a:t>Commonly used herbal supplements (US)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16B90-E5DF-4B3F-8DBB-921915851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04086"/>
            <a:ext cx="8915400" cy="410713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Saw Palmetto – prostate cancer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Garlic - hypertension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Gingko Biloba – memory &amp; cognition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Echinacea – colds, flu, respiratory infections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Black Cohosh – PMS and menopausal symptoms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Ginseng – physical and mental performance; energy and immunity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Hawthorn – angina and other heart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St. John's Wort – mild to moderate depression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Goldenseal – colds, flu, antiseptic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Feverfew – migraine,  menstrual cramps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77462-3BD9-4DEA-A69E-E39EC39C3866}"/>
              </a:ext>
            </a:extLst>
          </p:cNvPr>
          <p:cNvSpPr txBox="1"/>
          <p:nvPr/>
        </p:nvSpPr>
        <p:spPr>
          <a:xfrm>
            <a:off x="5681472" y="625332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StatPears</a:t>
            </a:r>
            <a:r>
              <a:rPr lang="en-US" sz="1400" dirty="0"/>
              <a:t> - Herbal Supplements</a:t>
            </a:r>
          </a:p>
          <a:p>
            <a:r>
              <a:rPr lang="en-US" sz="1400" dirty="0" err="1"/>
              <a:t>Shabi</a:t>
            </a:r>
            <a:r>
              <a:rPr lang="en-US" sz="1400" dirty="0"/>
              <a:t> </a:t>
            </a:r>
            <a:r>
              <a:rPr lang="en-US" sz="1400" dirty="0" err="1"/>
              <a:t>Furhad</a:t>
            </a:r>
            <a:r>
              <a:rPr lang="en-US" sz="1400" dirty="0"/>
              <a:t>; Abdullah A. </a:t>
            </a:r>
            <a:r>
              <a:rPr lang="en-US" sz="1400" dirty="0" err="1"/>
              <a:t>Bokhari</a:t>
            </a:r>
            <a:r>
              <a:rPr lang="en-US" sz="1400" dirty="0"/>
              <a:t>. April 20, 2021</a:t>
            </a:r>
          </a:p>
        </p:txBody>
      </p:sp>
    </p:spTree>
    <p:extLst>
      <p:ext uri="{BB962C8B-B14F-4D97-AF65-F5344CB8AC3E}">
        <p14:creationId xmlns:p14="http://schemas.microsoft.com/office/powerpoint/2010/main" val="300803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9D4B-B9F0-49AB-B93B-119200AE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789" y="599726"/>
            <a:ext cx="8911687" cy="635088"/>
          </a:xfrm>
        </p:spPr>
        <p:txBody>
          <a:bodyPr>
            <a:normAutofit fontScale="90000"/>
          </a:bodyPr>
          <a:lstStyle/>
          <a:p>
            <a:r>
              <a:rPr lang="en-US" dirty="0"/>
              <a:t>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777CB-DA10-49F5-B337-72D4E179E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789" y="1442078"/>
            <a:ext cx="9651556" cy="4568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Dietary supplements (DS) are </a:t>
            </a:r>
            <a:r>
              <a:rPr lang="en-US" sz="2000" dirty="0">
                <a:highlight>
                  <a:srgbClr val="FFFF00"/>
                </a:highlight>
              </a:rPr>
              <a:t>regulated under the Dietary Supplement Health and Education Act (DSHEA) of 1994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DS </a:t>
            </a:r>
            <a:r>
              <a:rPr lang="en-US" sz="2000" dirty="0">
                <a:highlight>
                  <a:srgbClr val="FFFF00"/>
                </a:highlight>
              </a:rPr>
              <a:t>must be manufactured free of contaminants or adulterants</a:t>
            </a:r>
            <a:endParaRPr lang="en-US" sz="2000" dirty="0"/>
          </a:p>
          <a:p>
            <a:r>
              <a:rPr lang="en-US" sz="2000" dirty="0"/>
              <a:t>The DS </a:t>
            </a:r>
            <a:r>
              <a:rPr lang="en-US" sz="2000" dirty="0">
                <a:highlight>
                  <a:srgbClr val="FFFF00"/>
                </a:highlight>
              </a:rPr>
              <a:t>manufacturers are responsible for evaluating the safety and labeling</a:t>
            </a:r>
            <a:r>
              <a:rPr lang="en-US" sz="2000" dirty="0"/>
              <a:t> of their products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3384D-7FF5-4739-9EED-7E76EDBABB6B}"/>
              </a:ext>
            </a:extLst>
          </p:cNvPr>
          <p:cNvSpPr txBox="1"/>
          <p:nvPr/>
        </p:nvSpPr>
        <p:spPr>
          <a:xfrm>
            <a:off x="5332188" y="6391891"/>
            <a:ext cx="66662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US Pharmacist – Determining the Quality of Dietary Supplements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7551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9D4B-B9F0-49AB-B93B-119200AE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789" y="599726"/>
            <a:ext cx="8911687" cy="635088"/>
          </a:xfrm>
        </p:spPr>
        <p:txBody>
          <a:bodyPr>
            <a:normAutofit fontScale="90000"/>
          </a:bodyPr>
          <a:lstStyle/>
          <a:p>
            <a:r>
              <a:rPr lang="en-US" dirty="0"/>
              <a:t>FDA...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777CB-DA10-49F5-B337-72D4E179E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789" y="1442078"/>
            <a:ext cx="9651556" cy="4568578"/>
          </a:xfrm>
        </p:spPr>
        <p:txBody>
          <a:bodyPr>
            <a:normAutofit/>
          </a:bodyPr>
          <a:lstStyle/>
          <a:p>
            <a:r>
              <a:rPr lang="en-US" sz="2000" dirty="0"/>
              <a:t>established </a:t>
            </a:r>
            <a:r>
              <a:rPr lang="en-US" sz="2000" dirty="0">
                <a:highlight>
                  <a:srgbClr val="FFFF00"/>
                </a:highlight>
              </a:rPr>
              <a:t>good manufacturing practices (GMPs</a:t>
            </a:r>
            <a:r>
              <a:rPr lang="en-US" sz="2000" dirty="0"/>
              <a:t>) that companies must follow to help </a:t>
            </a:r>
            <a:r>
              <a:rPr lang="en-US" sz="2000" dirty="0">
                <a:highlight>
                  <a:srgbClr val="FFFF00"/>
                </a:highlight>
              </a:rPr>
              <a:t>ensure the identity, purity, strength, and composition </a:t>
            </a:r>
            <a:r>
              <a:rPr lang="en-US" sz="2000" dirty="0"/>
              <a:t>of DS</a:t>
            </a:r>
          </a:p>
          <a:p>
            <a:r>
              <a:rPr lang="en-US" sz="2000" dirty="0"/>
              <a:t>requires that DS </a:t>
            </a:r>
            <a:r>
              <a:rPr lang="en-US" sz="2000" dirty="0">
                <a:highlight>
                  <a:srgbClr val="FFFF00"/>
                </a:highlight>
              </a:rPr>
              <a:t>must be labeled </a:t>
            </a:r>
            <a:r>
              <a:rPr lang="en-US" sz="2000" dirty="0"/>
              <a:t>with the term </a:t>
            </a:r>
            <a:r>
              <a:rPr lang="en-US" sz="2000" b="1" i="1" dirty="0"/>
              <a:t>dietary/herbal supplement</a:t>
            </a:r>
            <a:r>
              <a:rPr lang="en-US" sz="2000" i="1" dirty="0"/>
              <a:t> </a:t>
            </a:r>
            <a:r>
              <a:rPr lang="en-US" sz="2000" dirty="0"/>
              <a:t>OR with the ingredient, such as </a:t>
            </a:r>
            <a:r>
              <a:rPr lang="en-US" sz="2000" b="1" i="1" dirty="0"/>
              <a:t>calcium supplement</a:t>
            </a:r>
            <a:endParaRPr lang="en-US" sz="2000" dirty="0"/>
          </a:p>
          <a:p>
            <a:r>
              <a:rPr lang="en-US" sz="2000" dirty="0"/>
              <a:t>does </a:t>
            </a:r>
            <a:r>
              <a:rPr lang="en-US" sz="2000" dirty="0">
                <a:highlight>
                  <a:srgbClr val="FFFF00"/>
                </a:highlight>
              </a:rPr>
              <a:t>not require DS are proven safe  </a:t>
            </a:r>
            <a:r>
              <a:rPr lang="en-US" sz="2000" dirty="0"/>
              <a:t>before they are marketed</a:t>
            </a:r>
          </a:p>
          <a:p>
            <a:r>
              <a:rPr lang="en-US" sz="2000" dirty="0"/>
              <a:t>does </a:t>
            </a:r>
            <a:r>
              <a:rPr lang="en-US" sz="2000" dirty="0">
                <a:highlight>
                  <a:srgbClr val="FFFF00"/>
                </a:highlight>
              </a:rPr>
              <a:t>not require proof from the manufacturer or seller </a:t>
            </a:r>
            <a:r>
              <a:rPr lang="en-US" sz="2000" dirty="0"/>
              <a:t>that claim is accurate before it appears on the product</a:t>
            </a:r>
          </a:p>
          <a:p>
            <a:r>
              <a:rPr lang="en-US" sz="2000" dirty="0"/>
              <a:t>does not approve prior to market, but </a:t>
            </a:r>
            <a:r>
              <a:rPr lang="en-US" sz="2000" dirty="0">
                <a:highlight>
                  <a:srgbClr val="FFFF00"/>
                </a:highlight>
              </a:rPr>
              <a:t>monitors after product hits market</a:t>
            </a:r>
          </a:p>
          <a:p>
            <a:r>
              <a:rPr lang="en-US" sz="2000" dirty="0">
                <a:highlight>
                  <a:srgbClr val="FFFF00"/>
                </a:highlight>
              </a:rPr>
              <a:t>firms must report any serious adverse events to the FDA</a:t>
            </a:r>
            <a:endParaRPr lang="en-US" sz="2000" dirty="0"/>
          </a:p>
          <a:p>
            <a:r>
              <a:rPr lang="en-US" sz="2000" dirty="0"/>
              <a:t>will </a:t>
            </a:r>
            <a:r>
              <a:rPr lang="en-US" sz="2000" dirty="0">
                <a:highlight>
                  <a:srgbClr val="FFFF00"/>
                </a:highlight>
              </a:rPr>
              <a:t>act only when a product is found to be adulterated or misbranded </a:t>
            </a:r>
            <a:r>
              <a:rPr lang="en-US" sz="2000" dirty="0"/>
              <a:t>once it has already reached the market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0D47F-8BEF-48A1-9F76-CA029C797C2B}"/>
              </a:ext>
            </a:extLst>
          </p:cNvPr>
          <p:cNvSpPr txBox="1"/>
          <p:nvPr/>
        </p:nvSpPr>
        <p:spPr>
          <a:xfrm>
            <a:off x="7747522" y="6417025"/>
            <a:ext cx="41520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FDA 101 – Dietary Supplements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9975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C4527-5882-45DB-970F-A824BFD9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816" y="624923"/>
            <a:ext cx="8911687" cy="673135"/>
          </a:xfrm>
        </p:spPr>
        <p:txBody>
          <a:bodyPr/>
          <a:lstStyle/>
          <a:p>
            <a:r>
              <a:rPr lang="en-US" dirty="0"/>
              <a:t>Third-party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5E34A-6907-4DF3-B634-7867EFCA4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990" y="1439736"/>
            <a:ext cx="8915400" cy="4610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Independent organizations offer testing for quality; products that pass these tests can display a seal of quality assurance that indicates the product was properly manufactured, contains the ingredients listed on the label, and does not contain harmful levels of contaminants.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NSF International (</a:t>
            </a:r>
            <a:r>
              <a:rPr lang="en-US" dirty="0">
                <a:hlinkClick r:id="rId3"/>
              </a:rPr>
              <a:t>NSF</a:t>
            </a:r>
            <a:r>
              <a:rPr lang="en-US" dirty="0"/>
              <a:t>) </a:t>
            </a:r>
          </a:p>
          <a:p>
            <a:r>
              <a:rPr lang="en-US" dirty="0"/>
              <a:t>United States Pharmacopeia (</a:t>
            </a:r>
            <a:r>
              <a:rPr lang="en-US" dirty="0">
                <a:hlinkClick r:id="rId4"/>
              </a:rPr>
              <a:t>USP</a:t>
            </a:r>
            <a:r>
              <a:rPr lang="en-US" dirty="0"/>
              <a:t>)</a:t>
            </a:r>
          </a:p>
          <a:p>
            <a:r>
              <a:rPr lang="en-US" dirty="0"/>
              <a:t>ConsumerLab.com (</a:t>
            </a:r>
            <a:r>
              <a:rPr lang="en-US" dirty="0">
                <a:hlinkClick r:id="rId5"/>
              </a:rPr>
              <a:t>CL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NSF and USP are not-for-profit organizations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74BDA-AA36-4375-A386-64B052BD54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849" y="2942600"/>
            <a:ext cx="1236141" cy="1220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68A752-FB9D-45D8-8531-8488181A80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014" y="1683716"/>
            <a:ext cx="1185976" cy="125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C95D25-096E-4A46-8B96-CFFF25DED4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5903" y="4318972"/>
            <a:ext cx="2573058" cy="19141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A80B6A-E0F7-4D1C-BF0E-4080A9A34E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275" y="4162756"/>
            <a:ext cx="1263715" cy="12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41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396" y="604013"/>
            <a:ext cx="8911687" cy="1280890"/>
          </a:xfrm>
        </p:spPr>
        <p:txBody>
          <a:bodyPr/>
          <a:lstStyle/>
          <a:p>
            <a:r>
              <a:rPr lang="en-US" dirty="0"/>
              <a:t>US vs.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9396" y="2199502"/>
            <a:ext cx="8915400" cy="3266589"/>
          </a:xfrm>
        </p:spPr>
        <p:txBody>
          <a:bodyPr>
            <a:normAutofit/>
          </a:bodyPr>
          <a:lstStyle/>
          <a:p>
            <a:r>
              <a:rPr lang="en-US" sz="2000" dirty="0"/>
              <a:t>U.S. - dietary supplements are regulated as a food category</a:t>
            </a:r>
          </a:p>
          <a:p>
            <a:r>
              <a:rPr lang="en-US" sz="2000" dirty="0"/>
              <a:t>Canada - dietary supplements or “Natural Health Products” (NHPs) are treated as non-prescription drugs</a:t>
            </a:r>
          </a:p>
          <a:p>
            <a:r>
              <a:rPr lang="en-US" sz="2000" dirty="0"/>
              <a:t>NHPs must be safe to use as over-the-counter (OTC) products and do not need a prescription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64381" y="6253987"/>
            <a:ext cx="479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Natural Products Insider – Regulatory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78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33AA-3BC2-48CA-9EC6-66EDEAF2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863" y="1501172"/>
            <a:ext cx="5198017" cy="79553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$30.2 Billion Out-Of-Pocket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63789-3CCB-4DDB-A763-517F5BAA8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4615" y="2379944"/>
            <a:ext cx="6075319" cy="4366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14.7 billion </a:t>
            </a:r>
            <a:r>
              <a:rPr lang="en-US" dirty="0"/>
              <a:t>out of pocket for </a:t>
            </a:r>
            <a:r>
              <a:rPr lang="en-US" dirty="0">
                <a:highlight>
                  <a:srgbClr val="FFFF00"/>
                </a:highlight>
              </a:rPr>
              <a:t>chiropractors, acupuncturists or massage therapists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12.8 billion </a:t>
            </a:r>
            <a:r>
              <a:rPr lang="en-US" dirty="0"/>
              <a:t>out-of-pocket for </a:t>
            </a:r>
            <a:r>
              <a:rPr lang="en-US" dirty="0">
                <a:highlight>
                  <a:srgbClr val="FFFF00"/>
                </a:highlight>
              </a:rPr>
              <a:t>natural products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2CD9A-0832-45D4-AF3E-AEC591CE9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66" y="1587223"/>
            <a:ext cx="5518736" cy="469191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63BB83-50A6-49F4-828E-76AAA7BAC24D}"/>
              </a:ext>
            </a:extLst>
          </p:cNvPr>
          <p:cNvCxnSpPr/>
          <p:nvPr/>
        </p:nvCxnSpPr>
        <p:spPr>
          <a:xfrm flipH="1">
            <a:off x="2668044" y="2542784"/>
            <a:ext cx="3281819" cy="14279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00D2F0-138C-4D55-B19A-023E21CBD3BD}"/>
              </a:ext>
            </a:extLst>
          </p:cNvPr>
          <p:cNvCxnSpPr>
            <a:cxnSpLocks/>
          </p:cNvCxnSpPr>
          <p:nvPr/>
        </p:nvCxnSpPr>
        <p:spPr>
          <a:xfrm flipH="1">
            <a:off x="2875280" y="4077730"/>
            <a:ext cx="3049335" cy="1345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83DDA96-196C-41FB-98D7-398A26C03F87}"/>
              </a:ext>
            </a:extLst>
          </p:cNvPr>
          <p:cNvSpPr txBox="1"/>
          <p:nvPr/>
        </p:nvSpPr>
        <p:spPr>
          <a:xfrm>
            <a:off x="5949863" y="63208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NCCIH 2016 https://www.nccih.nih.gov/news/press-releases/americans-spent-302-billion-outofpocket-on-complementary-health-approaches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52F8958-8EBA-4EB3-B874-CCD59DE9F805}"/>
              </a:ext>
            </a:extLst>
          </p:cNvPr>
          <p:cNvSpPr txBox="1">
            <a:spLocks/>
          </p:cNvSpPr>
          <p:nvPr/>
        </p:nvSpPr>
        <p:spPr>
          <a:xfrm>
            <a:off x="5710802" y="1512611"/>
            <a:ext cx="6075319" cy="43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DC9458-B13D-4F78-BBEB-9F9D79443B4D}"/>
              </a:ext>
            </a:extLst>
          </p:cNvPr>
          <p:cNvSpPr txBox="1">
            <a:spLocks/>
          </p:cNvSpPr>
          <p:nvPr/>
        </p:nvSpPr>
        <p:spPr>
          <a:xfrm>
            <a:off x="1715340" y="743631"/>
            <a:ext cx="5002452" cy="1094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300" dirty="0"/>
              <a:t>Consumer Spending</a:t>
            </a:r>
            <a:br>
              <a:rPr lang="en-US" dirty="0"/>
            </a:br>
            <a:br>
              <a:rPr lang="en-US" dirty="0"/>
            </a:br>
            <a:r>
              <a:rPr lang="en-US" sz="2200" b="1" dirty="0"/>
              <a:t> 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76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3E6A97-7AE7-41B3-9E31-35F720501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206" y="746688"/>
            <a:ext cx="8028254" cy="5505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70D894-6A73-4DDB-B41C-D55F8ABE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046" y="627309"/>
            <a:ext cx="5543586" cy="749603"/>
          </a:xfrm>
        </p:spPr>
        <p:txBody>
          <a:bodyPr>
            <a:normAutofit fontScale="90000"/>
          </a:bodyPr>
          <a:lstStyle/>
          <a:p>
            <a:r>
              <a:rPr lang="en-US" dirty="0"/>
              <a:t>Industry Revenue</a:t>
            </a:r>
            <a:br>
              <a:rPr lang="en-US" dirty="0"/>
            </a:br>
            <a:br>
              <a:rPr lang="en-US" dirty="0"/>
            </a:br>
            <a:r>
              <a:rPr lang="en-US" sz="2200" b="1" dirty="0"/>
              <a:t> </a:t>
            </a:r>
            <a:br>
              <a:rPr lang="en-US" b="1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182C52-709E-4A36-A229-07DBF49D0DF0}"/>
              </a:ext>
            </a:extLst>
          </p:cNvPr>
          <p:cNvSpPr txBox="1"/>
          <p:nvPr/>
        </p:nvSpPr>
        <p:spPr>
          <a:xfrm>
            <a:off x="2976880" y="6252374"/>
            <a:ext cx="9286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IBISWorld. (April 29, 2020). Estimated alternative medicine industry revenue in the U.S. from 2011 to 2020* (in billion U.S. dollars) [Graph]. In Statista. Retrieved October 20, 2021, from https://www.statista.com/statistics/203972/alternative-medicine-revenue-growth/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AC7ED8-0394-41D5-8DE6-1C6D46042A03}"/>
              </a:ext>
            </a:extLst>
          </p:cNvPr>
          <p:cNvSpPr/>
          <p:nvPr/>
        </p:nvSpPr>
        <p:spPr>
          <a:xfrm>
            <a:off x="10482994" y="1077787"/>
            <a:ext cx="975360" cy="5982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450D5-A828-4D32-ACF7-F5A75A0F205D}"/>
              </a:ext>
            </a:extLst>
          </p:cNvPr>
          <p:cNvSpPr txBox="1">
            <a:spLocks/>
          </p:cNvSpPr>
          <p:nvPr/>
        </p:nvSpPr>
        <p:spPr>
          <a:xfrm>
            <a:off x="733646" y="1560257"/>
            <a:ext cx="2657667" cy="2566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b="1" dirty="0"/>
              <a:t>Estimated alternative medicine industry </a:t>
            </a:r>
            <a:r>
              <a:rPr lang="en-US" sz="2200" b="1" dirty="0">
                <a:solidFill>
                  <a:srgbClr val="FF0000"/>
                </a:solidFill>
              </a:rPr>
              <a:t>revenue</a:t>
            </a:r>
            <a:r>
              <a:rPr lang="en-US" sz="2200" b="1" dirty="0"/>
              <a:t> in the U.S. </a:t>
            </a:r>
          </a:p>
          <a:p>
            <a:endParaRPr lang="en-US" sz="2200" b="1" dirty="0"/>
          </a:p>
          <a:p>
            <a:r>
              <a:rPr lang="en-US" sz="2200" b="1" dirty="0"/>
              <a:t>almost 18 billion for 2020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85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DA689B4-6B00-384A-9D65-936E02ED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4832" y="1892814"/>
            <a:ext cx="9777984" cy="4441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Many major health insurers cover some of the cost of alternative therapies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91% cover chiropractic care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32% cover acupuncture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17% cover massage therapy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Other modalities (tai chi, yoga, etc.) are unlikely to be covered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15677" y="6388843"/>
            <a:ext cx="708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https://nccih.nih.gov/health/financial</a:t>
            </a:r>
          </a:p>
          <a:p>
            <a:r>
              <a:rPr lang="en-US" sz="900" dirty="0"/>
              <a:t>https://quotewizard.com/health-insurance/complementary-and-alternative-medicine-and-health-insurance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DB6543-A47A-4E41-9565-804D4D8A0F87}"/>
              </a:ext>
            </a:extLst>
          </p:cNvPr>
          <p:cNvSpPr txBox="1">
            <a:spLocks/>
          </p:cNvSpPr>
          <p:nvPr/>
        </p:nvSpPr>
        <p:spPr>
          <a:xfrm>
            <a:off x="1715340" y="743631"/>
            <a:ext cx="5002452" cy="1094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300" dirty="0"/>
              <a:t>Insurance coverage</a:t>
            </a:r>
            <a:br>
              <a:rPr lang="en-US" dirty="0"/>
            </a:br>
            <a:br>
              <a:rPr lang="en-US" dirty="0"/>
            </a:br>
            <a:r>
              <a:rPr lang="en-US" sz="2200" b="1" dirty="0"/>
              <a:t> 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87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B8C3F-9C5F-4E20-9946-FC149FBD8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178" y="534933"/>
            <a:ext cx="4088291" cy="1280890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DB645C-C0F5-47F8-B67A-15B670A36285}"/>
              </a:ext>
            </a:extLst>
          </p:cNvPr>
          <p:cNvSpPr txBox="1">
            <a:spLocks/>
          </p:cNvSpPr>
          <p:nvPr/>
        </p:nvSpPr>
        <p:spPr>
          <a:xfrm>
            <a:off x="988541" y="1851614"/>
            <a:ext cx="4912387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Providers...</a:t>
            </a:r>
          </a:p>
          <a:p>
            <a:r>
              <a:rPr lang="en-US" dirty="0"/>
              <a:t>Services are becoming more mainstream </a:t>
            </a:r>
          </a:p>
          <a:p>
            <a:r>
              <a:rPr lang="en-US" dirty="0"/>
              <a:t>Patients don’t disclose use</a:t>
            </a:r>
          </a:p>
          <a:p>
            <a:r>
              <a:rPr lang="en-US" dirty="0"/>
              <a:t>Risk of interactions with other drugs</a:t>
            </a:r>
          </a:p>
          <a:p>
            <a:r>
              <a:rPr lang="en-US" dirty="0"/>
              <a:t>Lack of evidence</a:t>
            </a:r>
          </a:p>
          <a:p>
            <a:r>
              <a:rPr lang="en-US" dirty="0"/>
              <a:t>Lack of regulation and oversight</a:t>
            </a:r>
          </a:p>
          <a:p>
            <a:pPr marL="457200" lvl="1" indent="0">
              <a:buFont typeface="Wingdings 3" charset="2"/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0AED00-4C7D-4FD6-8AE3-C9915F1A7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498" y="1851614"/>
            <a:ext cx="5469700" cy="4266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Anyone... </a:t>
            </a:r>
          </a:p>
          <a:p>
            <a:pPr marL="0" indent="0">
              <a:buNone/>
            </a:pPr>
            <a:r>
              <a:rPr lang="en-US" sz="2000" dirty="0"/>
              <a:t>Lack of quality control</a:t>
            </a:r>
          </a:p>
          <a:p>
            <a:pPr lvl="1"/>
            <a:r>
              <a:rPr lang="en-US" sz="1800" dirty="0"/>
              <a:t>Ingredients</a:t>
            </a:r>
          </a:p>
          <a:p>
            <a:pPr lvl="1"/>
            <a:r>
              <a:rPr lang="en-US" sz="1800" dirty="0"/>
              <a:t>Potency</a:t>
            </a:r>
          </a:p>
          <a:p>
            <a:pPr lvl="1"/>
            <a:r>
              <a:rPr lang="en-US" sz="1800" dirty="0"/>
              <a:t>Stability</a:t>
            </a:r>
          </a:p>
          <a:p>
            <a:pPr lvl="1"/>
            <a:r>
              <a:rPr lang="en-US" sz="1800" dirty="0"/>
              <a:t>Contaminants</a:t>
            </a:r>
          </a:p>
          <a:p>
            <a:pPr marL="0" indent="0">
              <a:buNone/>
            </a:pPr>
            <a:r>
              <a:rPr lang="en-US" sz="2000" dirty="0"/>
              <a:t>Risks</a:t>
            </a:r>
          </a:p>
          <a:p>
            <a:pPr lvl="1"/>
            <a:r>
              <a:rPr lang="en-US" sz="1800" dirty="0"/>
              <a:t>Individuals respond differently</a:t>
            </a:r>
          </a:p>
          <a:p>
            <a:pPr lvl="1"/>
            <a:r>
              <a:rPr lang="en-US" sz="1800" dirty="0"/>
              <a:t>Lack of pre-market testing</a:t>
            </a:r>
          </a:p>
          <a:p>
            <a:pPr lvl="1"/>
            <a:r>
              <a:rPr lang="en-US" sz="1800" dirty="0"/>
              <a:t>Supplements can increase or decrease a drug’s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5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2950-272C-4DF4-8C90-8594EB5DE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 and 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06CE0-1A2D-48EC-9A76-8C91B7C4F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996" y="2456268"/>
            <a:ext cx="9996616" cy="3777622"/>
          </a:xfrm>
        </p:spPr>
        <p:txBody>
          <a:bodyPr/>
          <a:lstStyle/>
          <a:p>
            <a:r>
              <a:rPr lang="en-US" dirty="0"/>
              <a:t>The content of this session is for informational purposes only and is not intended to replace consultation with one’s health care provider(s).</a:t>
            </a:r>
          </a:p>
          <a:p>
            <a:r>
              <a:rPr lang="en-US" dirty="0"/>
              <a:t>I neither recommend nor endorse the use of any of the products or methods discussed.</a:t>
            </a:r>
          </a:p>
          <a:p>
            <a:r>
              <a:rPr lang="en-US" dirty="0"/>
              <a:t>I have no investments related to the products or methods.</a:t>
            </a:r>
          </a:p>
          <a:p>
            <a:r>
              <a:rPr lang="en-US" dirty="0"/>
              <a:t>I do not personally take any dietary or herbal supplements.</a:t>
            </a:r>
          </a:p>
          <a:p>
            <a:r>
              <a:rPr lang="en-US" dirty="0"/>
              <a:t>I do occasionally practice yoga – that’s it!</a:t>
            </a:r>
          </a:p>
        </p:txBody>
      </p:sp>
      <p:pic>
        <p:nvPicPr>
          <p:cNvPr id="1026" name="Picture 2" descr="Premium Vector | Llama yoga cartoon cute alpaca meditation llamaste">
            <a:extLst>
              <a:ext uri="{FF2B5EF4-FFF2-40B4-BE49-F238E27FC236}">
                <a16:creationId xmlns:a16="http://schemas.microsoft.com/office/drawing/2014/main" id="{624F3988-7362-4D4C-99FD-DB15922B7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328" y="3681835"/>
            <a:ext cx="2552055" cy="25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4ED52C-078D-460E-BD99-60A8C8353C4B}"/>
              </a:ext>
            </a:extLst>
          </p:cNvPr>
          <p:cNvSpPr txBox="1"/>
          <p:nvPr/>
        </p:nvSpPr>
        <p:spPr>
          <a:xfrm>
            <a:off x="1952369" y="6519237"/>
            <a:ext cx="98840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https://www.freepik.com/premium-vector/llama-yoga-cartoon-cute-alpaca-meditation-llamaste_6974099.htm</a:t>
            </a:r>
          </a:p>
        </p:txBody>
      </p:sp>
    </p:spTree>
    <p:extLst>
      <p:ext uri="{BB962C8B-B14F-4D97-AF65-F5344CB8AC3E}">
        <p14:creationId xmlns:p14="http://schemas.microsoft.com/office/powerpoint/2010/main" val="3319226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87056-D0A8-4CDD-9A4F-16BCA92D8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653" y="624110"/>
            <a:ext cx="8911687" cy="1280890"/>
          </a:xfrm>
        </p:spPr>
        <p:txBody>
          <a:bodyPr/>
          <a:lstStyle/>
          <a:p>
            <a:r>
              <a:rPr lang="en-US" dirty="0"/>
              <a:t>Misinformation &amp; Disinformation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233E7-FE2F-49C4-85A7-18F3CA01E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/>
          <a:lstStyle/>
          <a:p>
            <a:r>
              <a:rPr lang="en-US" dirty="0"/>
              <a:t>Testimonials as “evidence”</a:t>
            </a:r>
          </a:p>
          <a:p>
            <a:r>
              <a:rPr lang="en-US" dirty="0"/>
              <a:t>Excessive claims</a:t>
            </a:r>
          </a:p>
          <a:p>
            <a:r>
              <a:rPr lang="en-US" dirty="0"/>
              <a:t>Miracle cures</a:t>
            </a:r>
          </a:p>
          <a:p>
            <a:r>
              <a:rPr lang="en-US" dirty="0"/>
              <a:t>News stories often fail to:</a:t>
            </a:r>
          </a:p>
          <a:p>
            <a:pPr lvl="1"/>
            <a:r>
              <a:rPr lang="en-US" dirty="0"/>
              <a:t>Compare one therapy versus another</a:t>
            </a:r>
          </a:p>
          <a:p>
            <a:pPr lvl="1"/>
            <a:r>
              <a:rPr lang="en-US" dirty="0"/>
              <a:t>Discuss side effects</a:t>
            </a:r>
          </a:p>
          <a:p>
            <a:pPr lvl="1"/>
            <a:r>
              <a:rPr lang="en-US" dirty="0"/>
              <a:t>Disclose whether study results are statistically significant (not chance)</a:t>
            </a:r>
          </a:p>
          <a:p>
            <a:pPr lvl="1"/>
            <a:r>
              <a:rPr lang="en-US" dirty="0"/>
              <a:t>Animal vs. people </a:t>
            </a:r>
          </a:p>
        </p:txBody>
      </p:sp>
    </p:spTree>
    <p:extLst>
      <p:ext uri="{BB962C8B-B14F-4D97-AF65-F5344CB8AC3E}">
        <p14:creationId xmlns:p14="http://schemas.microsoft.com/office/powerpoint/2010/main" val="3466874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BA75F-7E93-41D0-9D7B-E52FDBF6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turn...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1F569-CB28-4CC2-B869-C250471AF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8060" y="2126222"/>
            <a:ext cx="9786551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What about Wormwood as therapy for Covid-19?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First name....A - L</a:t>
            </a:r>
          </a:p>
          <a:p>
            <a:pPr marL="0" indent="0">
              <a:buNone/>
            </a:pPr>
            <a:r>
              <a:rPr lang="en-US" b="1" dirty="0"/>
              <a:t>This herb used to make absinthe will not cure your COVID-19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https://bangordailynews.com/2021/09/08/homestead/this-herb-used-to-make-absinthe-will-not-cure-your-covid-19/</a:t>
            </a:r>
            <a:br>
              <a:rPr lang="en-US" dirty="0"/>
            </a:br>
            <a:br>
              <a:rPr lang="en-US" b="1" dirty="0"/>
            </a:br>
            <a:r>
              <a:rPr lang="en-US" b="1" dirty="0"/>
              <a:t>First name...M - Z</a:t>
            </a:r>
          </a:p>
          <a:p>
            <a:r>
              <a:rPr lang="en-US" b="1" i="1" dirty="0"/>
              <a:t>Artemisia</a:t>
            </a:r>
            <a:r>
              <a:rPr lang="en-US" b="1" dirty="0"/>
              <a:t> and </a:t>
            </a:r>
            <a:r>
              <a:rPr lang="en-US" b="1" i="1" dirty="0"/>
              <a:t>Artemisia</a:t>
            </a:r>
            <a:r>
              <a:rPr lang="en-US" b="1" dirty="0"/>
              <a:t>-based products for COVID-19 management: current state and future perspective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https://www.ncbi.nlm.nih.gov/pmc/articles/PMC8098784/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06A9FB2-D601-4B2F-9221-6A1BD683A4F7}"/>
              </a:ext>
            </a:extLst>
          </p:cNvPr>
          <p:cNvSpPr txBox="1">
            <a:spLocks/>
          </p:cNvSpPr>
          <p:nvPr/>
        </p:nvSpPr>
        <p:spPr>
          <a:xfrm>
            <a:off x="-1314879" y="2126222"/>
            <a:ext cx="4313864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70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D61958-8823-47D9-8799-D64C801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minutes...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29BD3-6A28-4CB2-8CAB-90369A2CD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Is Wormwood safe?</a:t>
            </a:r>
          </a:p>
          <a:p>
            <a:r>
              <a:rPr lang="en-US" sz="2800" dirty="0"/>
              <a:t>Is Wormwood effective?</a:t>
            </a:r>
          </a:p>
          <a:p>
            <a:r>
              <a:rPr lang="en-US" sz="2800" dirty="0"/>
              <a:t>Would you recommend taking Wormwood?</a:t>
            </a:r>
          </a:p>
          <a:p>
            <a:r>
              <a:rPr lang="en-US" sz="2800" dirty="0"/>
              <a:t>Other thoughts or comments?</a:t>
            </a:r>
          </a:p>
        </p:txBody>
      </p:sp>
    </p:spTree>
    <p:extLst>
      <p:ext uri="{BB962C8B-B14F-4D97-AF65-F5344CB8AC3E}">
        <p14:creationId xmlns:p14="http://schemas.microsoft.com/office/powerpoint/2010/main" val="4134674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0FE20-19CC-4FC3-A6A4-E62DC12F4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309" y="2219388"/>
            <a:ext cx="8915399" cy="1468800"/>
          </a:xfrm>
        </p:spPr>
        <p:txBody>
          <a:bodyPr/>
          <a:lstStyle/>
          <a:p>
            <a:r>
              <a:rPr lang="en-US" dirty="0"/>
              <a:t>Evidence for CAIM</a:t>
            </a:r>
          </a:p>
        </p:txBody>
      </p:sp>
    </p:spTree>
    <p:extLst>
      <p:ext uri="{BB962C8B-B14F-4D97-AF65-F5344CB8AC3E}">
        <p14:creationId xmlns:p14="http://schemas.microsoft.com/office/powerpoint/2010/main" val="2665039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DA1EE-D62C-4014-BAEE-F497D3398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60" y="661933"/>
            <a:ext cx="8911687" cy="1280890"/>
          </a:xfrm>
        </p:spPr>
        <p:txBody>
          <a:bodyPr/>
          <a:lstStyle/>
          <a:p>
            <a:r>
              <a:rPr lang="en-US" dirty="0"/>
              <a:t>Research challenges in CAIM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2F02C-FF50-4944-9597-42743BF54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95" y="1633557"/>
            <a:ext cx="9148379" cy="4562510"/>
          </a:xfrm>
        </p:spPr>
        <p:txBody>
          <a:bodyPr>
            <a:normAutofit/>
          </a:bodyPr>
          <a:lstStyle/>
          <a:p>
            <a:r>
              <a:rPr lang="en-US" sz="2400" dirty="0"/>
              <a:t>Lack of robust research methods for CAIM interventions</a:t>
            </a:r>
          </a:p>
          <a:p>
            <a:r>
              <a:rPr lang="en-US" sz="2400" dirty="0"/>
              <a:t>Lack of acceptable placebos for RCTs</a:t>
            </a:r>
          </a:p>
          <a:p>
            <a:r>
              <a:rPr lang="en-US" sz="2400" dirty="0"/>
              <a:t>Dosage and administration are not well established</a:t>
            </a:r>
          </a:p>
          <a:p>
            <a:r>
              <a:rPr lang="en-US" sz="2400" dirty="0"/>
              <a:t>Ethical concerns</a:t>
            </a:r>
          </a:p>
          <a:p>
            <a:pPr lvl="1"/>
            <a:r>
              <a:rPr lang="en-US" sz="2000" dirty="0"/>
              <a:t>sham invasive procedures, withholding potential proven treatments, or deception</a:t>
            </a:r>
          </a:p>
          <a:p>
            <a:r>
              <a:rPr lang="en-US" sz="2400" dirty="0"/>
              <a:t>Lack of funding</a:t>
            </a:r>
          </a:p>
          <a:p>
            <a:r>
              <a:rPr lang="en-US" sz="2400" dirty="0"/>
              <a:t>Lack of research for integrated therapeutic modalities</a:t>
            </a:r>
          </a:p>
          <a:p>
            <a:r>
              <a:rPr lang="en-US" sz="2400" dirty="0"/>
              <a:t>Publication bias favors conventional research</a:t>
            </a:r>
          </a:p>
        </p:txBody>
      </p:sp>
    </p:spTree>
    <p:extLst>
      <p:ext uri="{BB962C8B-B14F-4D97-AF65-F5344CB8AC3E}">
        <p14:creationId xmlns:p14="http://schemas.microsoft.com/office/powerpoint/2010/main" val="3216941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815" y="704496"/>
            <a:ext cx="8911687" cy="1280890"/>
          </a:xfrm>
        </p:spPr>
        <p:txBody>
          <a:bodyPr/>
          <a:lstStyle/>
          <a:p>
            <a:r>
              <a:rPr lang="en-US" dirty="0"/>
              <a:t>Placebo and CAIM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498" y="1694458"/>
            <a:ext cx="9675639" cy="4459046"/>
          </a:xfrm>
        </p:spPr>
        <p:txBody>
          <a:bodyPr>
            <a:normAutofit/>
          </a:bodyPr>
          <a:lstStyle/>
          <a:p>
            <a:r>
              <a:rPr lang="en-US" sz="2200" dirty="0"/>
              <a:t>Can produce false benefit </a:t>
            </a:r>
          </a:p>
          <a:p>
            <a:r>
              <a:rPr lang="en-US" sz="2200" dirty="0"/>
              <a:t>Can reflect classical conditioning or fulfillment of expectations </a:t>
            </a:r>
          </a:p>
          <a:p>
            <a:r>
              <a:rPr lang="en-US" sz="2200" dirty="0"/>
              <a:t>Outcomes – self-rated effect vs. pathophysiology</a:t>
            </a:r>
          </a:p>
          <a:p>
            <a:r>
              <a:rPr lang="en-US" sz="2200" dirty="0"/>
              <a:t>Lack of research/understanding about mind body interactions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CDF30B-9F14-40D2-AE2B-E7BA3D4A4CAF}"/>
              </a:ext>
            </a:extLst>
          </p:cNvPr>
          <p:cNvSpPr txBox="1"/>
          <p:nvPr/>
        </p:nvSpPr>
        <p:spPr>
          <a:xfrm>
            <a:off x="4079224" y="6349958"/>
            <a:ext cx="7657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Placebo Effect. </a:t>
            </a:r>
            <a:r>
              <a:rPr lang="en-US" sz="1600" dirty="0" err="1"/>
              <a:t>StatPearls</a:t>
            </a:r>
            <a:r>
              <a:rPr lang="en-US" sz="1600" dirty="0"/>
              <a:t>. https://www.ncbi.nlm.nih.gov/books/NBK513296/</a:t>
            </a:r>
          </a:p>
        </p:txBody>
      </p:sp>
    </p:spTree>
    <p:extLst>
      <p:ext uri="{BB962C8B-B14F-4D97-AF65-F5344CB8AC3E}">
        <p14:creationId xmlns:p14="http://schemas.microsoft.com/office/powerpoint/2010/main" val="932693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513" y="717472"/>
            <a:ext cx="8911687" cy="1280890"/>
          </a:xfrm>
        </p:spPr>
        <p:txBody>
          <a:bodyPr/>
          <a:lstStyle/>
          <a:p>
            <a:r>
              <a:rPr lang="en-US" dirty="0"/>
              <a:t>Evidence for CAIM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4510" y="2314720"/>
            <a:ext cx="7037174" cy="250598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ASSESS </a:t>
            </a:r>
            <a:r>
              <a:rPr lang="en-US" i="1" dirty="0">
                <a:solidFill>
                  <a:schemeClr val="tx1"/>
                </a:solidFill>
              </a:rPr>
              <a:t>the patient or problem </a:t>
            </a:r>
          </a:p>
          <a:p>
            <a:pPr marL="114300" indent="0">
              <a:buNone/>
            </a:pPr>
            <a:r>
              <a:rPr lang="en-US" b="1" i="1" dirty="0"/>
              <a:t>ASK </a:t>
            </a:r>
            <a:r>
              <a:rPr lang="en-US" i="1" dirty="0"/>
              <a:t>questions</a:t>
            </a:r>
          </a:p>
          <a:p>
            <a:pPr marL="114300" indent="0">
              <a:buNone/>
            </a:pP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ACQUIRE the best available evidence</a:t>
            </a:r>
          </a:p>
          <a:p>
            <a:pPr marL="114300" indent="0">
              <a:buNone/>
            </a:pPr>
            <a:r>
              <a:rPr lang="en-US" b="1" i="1" dirty="0">
                <a:solidFill>
                  <a:srgbClr val="DF642D"/>
                </a:solidFill>
              </a:rPr>
              <a:t>APPRAISE the evidence for quality, validity and applicability</a:t>
            </a:r>
          </a:p>
          <a:p>
            <a:pPr marL="11430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APPLY the evidence if appropriate for this person or problem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9E7B9-1D01-4469-9837-DB25F0E55377}"/>
              </a:ext>
            </a:extLst>
          </p:cNvPr>
          <p:cNvSpPr txBox="1"/>
          <p:nvPr/>
        </p:nvSpPr>
        <p:spPr>
          <a:xfrm>
            <a:off x="6096000" y="5084742"/>
            <a:ext cx="165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Best decision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1FB474-5039-4C74-8F2C-612A47448028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2617298" y="3561350"/>
            <a:ext cx="3478702" cy="1708058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C57ECEF1-0239-4AF9-9D77-61DD44D5CA5C}"/>
              </a:ext>
            </a:extLst>
          </p:cNvPr>
          <p:cNvGrpSpPr/>
          <p:nvPr/>
        </p:nvGrpSpPr>
        <p:grpSpPr>
          <a:xfrm>
            <a:off x="1428769" y="2314720"/>
            <a:ext cx="2390136" cy="1896507"/>
            <a:chOff x="1457634" y="4234712"/>
            <a:chExt cx="2448234" cy="189650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FB87AEA-A21A-4D50-94D1-AE0A30DF1F9D}"/>
                </a:ext>
              </a:extLst>
            </p:cNvPr>
            <p:cNvSpPr/>
            <p:nvPr/>
          </p:nvSpPr>
          <p:spPr>
            <a:xfrm>
              <a:off x="1457634" y="4683419"/>
              <a:ext cx="1447800" cy="14478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138F61A-E193-4510-813C-0DC05615CA74}"/>
                </a:ext>
              </a:extLst>
            </p:cNvPr>
            <p:cNvSpPr/>
            <p:nvPr/>
          </p:nvSpPr>
          <p:spPr>
            <a:xfrm>
              <a:off x="2012101" y="4234712"/>
              <a:ext cx="1447800" cy="1447800"/>
            </a:xfrm>
            <a:prstGeom prst="ellipse">
              <a:avLst/>
            </a:prstGeom>
            <a:noFill/>
            <a:ln w="381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267E3AE-4A86-40CF-AF05-3317A9584913}"/>
                </a:ext>
              </a:extLst>
            </p:cNvPr>
            <p:cNvSpPr/>
            <p:nvPr/>
          </p:nvSpPr>
          <p:spPr>
            <a:xfrm>
              <a:off x="2458068" y="4683419"/>
              <a:ext cx="1447800" cy="1447800"/>
            </a:xfrm>
            <a:prstGeom prst="ellipse">
              <a:avLst/>
            </a:prstGeom>
            <a:noFill/>
            <a:ln w="38100" cmpd="sng">
              <a:solidFill>
                <a:srgbClr val="DF6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9061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777" y="586512"/>
            <a:ext cx="8911687" cy="1280890"/>
          </a:xfrm>
        </p:spPr>
        <p:txBody>
          <a:bodyPr/>
          <a:lstStyle/>
          <a:p>
            <a:r>
              <a:rPr lang="en-US" dirty="0"/>
              <a:t>Types of Evidence for CAIM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6182" y="1932438"/>
            <a:ext cx="5159817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Secondary</a:t>
            </a:r>
          </a:p>
          <a:p>
            <a:r>
              <a:rPr lang="en-US" dirty="0"/>
              <a:t>Books</a:t>
            </a:r>
          </a:p>
          <a:p>
            <a:r>
              <a:rPr lang="en-US" dirty="0"/>
              <a:t>Clinical Collections</a:t>
            </a:r>
          </a:p>
          <a:p>
            <a:r>
              <a:rPr lang="en-US" dirty="0"/>
              <a:t>PubMed for </a:t>
            </a:r>
          </a:p>
          <a:p>
            <a:r>
              <a:rPr lang="en-US" dirty="0"/>
              <a:t>Systematic Reviews &amp; Meta-Analyses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Primary</a:t>
            </a:r>
          </a:p>
          <a:p>
            <a:r>
              <a:rPr lang="en-US" dirty="0"/>
              <a:t>PubMed </a:t>
            </a:r>
          </a:p>
          <a:p>
            <a:pPr lvl="1"/>
            <a:r>
              <a:rPr lang="en-US" dirty="0"/>
              <a:t>RCTs</a:t>
            </a:r>
          </a:p>
          <a:p>
            <a:pPr lvl="1"/>
            <a:r>
              <a:rPr lang="en-US" dirty="0"/>
              <a:t>Cohort Studies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D82B4-6890-4FDF-AD75-2E8849EDD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7004" y="2719350"/>
            <a:ext cx="5120640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“Expert opinion” from Government</a:t>
            </a:r>
          </a:p>
          <a:p>
            <a:r>
              <a:rPr lang="en-US" dirty="0"/>
              <a:t>National Center for Complementary and Integrative Health (NCCIH)</a:t>
            </a:r>
          </a:p>
          <a:p>
            <a:r>
              <a:rPr lang="en-US" dirty="0"/>
              <a:t>Office of Dietary Supplements (NIH)</a:t>
            </a:r>
          </a:p>
          <a:p>
            <a:r>
              <a:rPr lang="en-US" dirty="0"/>
              <a:t>U.S. Food and Drug Administration (FDA)</a:t>
            </a:r>
          </a:p>
          <a:p>
            <a:r>
              <a:rPr lang="en-US" dirty="0"/>
              <a:t>Food and Nutrition Information Center (FNIC)</a:t>
            </a:r>
          </a:p>
          <a:p>
            <a:r>
              <a:rPr lang="en-US" dirty="0"/>
              <a:t>MedlinePlus.gov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AF527E-31B3-47E3-9251-93B8F32A9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86" y="4000671"/>
            <a:ext cx="1884707" cy="2496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D84A77-06C6-4455-B40B-2E3747ED5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983" y="1331177"/>
            <a:ext cx="1506179" cy="1924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C082F6-3D2A-4FCC-BE62-08A156763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717" y="1515007"/>
            <a:ext cx="3307505" cy="10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16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65154-C444-4143-896E-294B2DE18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304" y="105126"/>
            <a:ext cx="8911687" cy="1280890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Approaches to finding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559F2-E75E-493A-9B32-518C8622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4942" y="1651685"/>
            <a:ext cx="8915400" cy="44772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100" dirty="0"/>
              <a:t>Condition or Health Issue </a:t>
            </a:r>
            <a:r>
              <a:rPr lang="en-US" dirty="0"/>
              <a:t>– explore CAIM options</a:t>
            </a:r>
          </a:p>
          <a:p>
            <a:pPr lvl="1"/>
            <a:r>
              <a:rPr lang="en-US" dirty="0"/>
              <a:t>Nutritional </a:t>
            </a:r>
          </a:p>
          <a:p>
            <a:pPr lvl="1"/>
            <a:r>
              <a:rPr lang="en-US" dirty="0"/>
              <a:t>Mind-Body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100" dirty="0"/>
              <a:t>Specific Mind/Body</a:t>
            </a:r>
          </a:p>
          <a:p>
            <a:pPr lvl="1"/>
            <a:r>
              <a:rPr lang="en-US" dirty="0"/>
              <a:t>What is it used for?</a:t>
            </a:r>
          </a:p>
          <a:p>
            <a:pPr lvl="1"/>
            <a:r>
              <a:rPr lang="en-US" dirty="0"/>
              <a:t>What studies have been done and what do they show?</a:t>
            </a:r>
          </a:p>
          <a:p>
            <a:pPr lvl="1"/>
            <a:r>
              <a:rPr lang="en-US" dirty="0"/>
              <a:t>Is trained professional required?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100" dirty="0"/>
              <a:t>Specific Herbal/Dietary Supplement</a:t>
            </a:r>
          </a:p>
          <a:p>
            <a:pPr lvl="1"/>
            <a:r>
              <a:rPr lang="en-US" dirty="0"/>
              <a:t>What is it used for?</a:t>
            </a:r>
          </a:p>
          <a:p>
            <a:pPr lvl="1"/>
            <a:r>
              <a:rPr lang="en-US" dirty="0"/>
              <a:t>What about safety and efficacy?</a:t>
            </a:r>
          </a:p>
          <a:p>
            <a:pPr lvl="1"/>
            <a:r>
              <a:rPr lang="en-US" dirty="0"/>
              <a:t>What studies have been done and what do they show?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77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72FF-0EB6-4160-BCAC-F8425905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Mind/Body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0A25B-5DC8-42D9-834E-C128754D1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7335076" cy="3777622"/>
          </a:xfrm>
        </p:spPr>
        <p:txBody>
          <a:bodyPr/>
          <a:lstStyle/>
          <a:p>
            <a:r>
              <a:rPr lang="en-US" dirty="0"/>
              <a:t>Eliza, a middle-aged professional violin player, visits her primary care provider for chronic neck pain </a:t>
            </a:r>
          </a:p>
          <a:p>
            <a:r>
              <a:rPr lang="en-US" dirty="0"/>
              <a:t>She is reluctant to take OTC pain meds</a:t>
            </a:r>
          </a:p>
          <a:p>
            <a:r>
              <a:rPr lang="en-US" dirty="0"/>
              <a:t>A friend swears by the </a:t>
            </a:r>
            <a:r>
              <a:rPr lang="en-US" i="1" dirty="0"/>
              <a:t>Alexander Technique </a:t>
            </a:r>
            <a:r>
              <a:rPr lang="en-US" dirty="0"/>
              <a:t>and wants to know if this would be worth trying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986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9276" y="2321011"/>
            <a:ext cx="4454139" cy="2215978"/>
          </a:xfrm>
        </p:spPr>
        <p:txBody>
          <a:bodyPr>
            <a:normAutofit/>
          </a:bodyPr>
          <a:lstStyle/>
          <a:p>
            <a:r>
              <a:rPr lang="en-US" dirty="0"/>
              <a:t>About CAIM</a:t>
            </a:r>
          </a:p>
          <a:p>
            <a:r>
              <a:rPr lang="en-US" dirty="0"/>
              <a:t>Evidence for CAIM</a:t>
            </a:r>
          </a:p>
          <a:p>
            <a:r>
              <a:rPr lang="en-US" dirty="0"/>
              <a:t>Case Studies</a:t>
            </a:r>
          </a:p>
          <a:p>
            <a:r>
              <a:rPr lang="en-US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904086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31C5-0E2E-4003-B4C4-7FFB3ACD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136" y="632957"/>
            <a:ext cx="8911687" cy="751000"/>
          </a:xfrm>
        </p:spPr>
        <p:txBody>
          <a:bodyPr>
            <a:normAutofit/>
          </a:bodyPr>
          <a:lstStyle/>
          <a:p>
            <a:r>
              <a:rPr lang="en-US" dirty="0"/>
              <a:t>What do we need to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38DAC-3175-4563-8632-06C1EBBCE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808" y="2213987"/>
            <a:ext cx="9811934" cy="3777622"/>
          </a:xfrm>
        </p:spPr>
        <p:txBody>
          <a:bodyPr>
            <a:normAutofit/>
          </a:bodyPr>
          <a:lstStyle/>
          <a:p>
            <a:r>
              <a:rPr lang="en-US" sz="2400" dirty="0"/>
              <a:t>General information about the </a:t>
            </a:r>
            <a:r>
              <a:rPr lang="en-US" sz="2400" i="1" dirty="0"/>
              <a:t>Alexander Technique</a:t>
            </a:r>
            <a:r>
              <a:rPr lang="en-US" sz="2400" dirty="0"/>
              <a:t> and what is it used for</a:t>
            </a:r>
          </a:p>
          <a:p>
            <a:r>
              <a:rPr lang="en-US" sz="2400" dirty="0"/>
              <a:t>Explore alternative therapies for chronic neck pain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Let’s start with a clinical collection - </a:t>
            </a:r>
            <a:r>
              <a:rPr lang="en-US" sz="2400" dirty="0" err="1"/>
              <a:t>DynaMed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40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08910-6F6E-4A31-B760-F86FDAE46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46" y="1528763"/>
            <a:ext cx="11561307" cy="483246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C71C86E-B08F-4558-A72C-7DD837F2D58C}"/>
              </a:ext>
            </a:extLst>
          </p:cNvPr>
          <p:cNvSpPr/>
          <p:nvPr/>
        </p:nvSpPr>
        <p:spPr>
          <a:xfrm>
            <a:off x="9137713" y="1147110"/>
            <a:ext cx="1951515" cy="11436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93A594-0914-4D14-9668-5D30831087B1}"/>
              </a:ext>
            </a:extLst>
          </p:cNvPr>
          <p:cNvSpPr/>
          <p:nvPr/>
        </p:nvSpPr>
        <p:spPr>
          <a:xfrm>
            <a:off x="315346" y="1275697"/>
            <a:ext cx="1951515" cy="11436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EF8EDC-521A-4CF3-B1DA-50C8E6369440}"/>
              </a:ext>
            </a:extLst>
          </p:cNvPr>
          <p:cNvCxnSpPr>
            <a:cxnSpLocks/>
          </p:cNvCxnSpPr>
          <p:nvPr/>
        </p:nvCxnSpPr>
        <p:spPr>
          <a:xfrm flipH="1">
            <a:off x="2377440" y="1847542"/>
            <a:ext cx="7236063" cy="26147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665A84-D3A4-46A1-AFCD-DB70156B4731}"/>
              </a:ext>
            </a:extLst>
          </p:cNvPr>
          <p:cNvCxnSpPr>
            <a:cxnSpLocks/>
          </p:cNvCxnSpPr>
          <p:nvPr/>
        </p:nvCxnSpPr>
        <p:spPr>
          <a:xfrm flipH="1">
            <a:off x="2377441" y="1847542"/>
            <a:ext cx="7236062" cy="38633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43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BC3E43-4545-4AAB-B80A-EF9505716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848" y="1085088"/>
            <a:ext cx="9539347" cy="51816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FF9332-803E-4F95-B04A-BB4DCBC72424}"/>
              </a:ext>
            </a:extLst>
          </p:cNvPr>
          <p:cNvSpPr/>
          <p:nvPr/>
        </p:nvSpPr>
        <p:spPr>
          <a:xfrm flipV="1">
            <a:off x="4133088" y="4962144"/>
            <a:ext cx="1048512" cy="32918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485153-743F-4392-B646-0613679C0EF0}"/>
              </a:ext>
            </a:extLst>
          </p:cNvPr>
          <p:cNvSpPr/>
          <p:nvPr/>
        </p:nvSpPr>
        <p:spPr>
          <a:xfrm flipV="1">
            <a:off x="4219586" y="5401055"/>
            <a:ext cx="1048512" cy="32918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D366BA-16EB-4F11-9102-9464552E4D67}"/>
              </a:ext>
            </a:extLst>
          </p:cNvPr>
          <p:cNvSpPr/>
          <p:nvPr/>
        </p:nvSpPr>
        <p:spPr>
          <a:xfrm flipV="1">
            <a:off x="5047488" y="3429000"/>
            <a:ext cx="1048512" cy="32918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658D15-76B1-46FD-A7FF-D7DD370FC691}"/>
              </a:ext>
            </a:extLst>
          </p:cNvPr>
          <p:cNvSpPr/>
          <p:nvPr/>
        </p:nvSpPr>
        <p:spPr>
          <a:xfrm flipV="1">
            <a:off x="2773843" y="2180968"/>
            <a:ext cx="5109767" cy="32918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C9741F-A608-4424-9D81-F8425CF89BE8}"/>
              </a:ext>
            </a:extLst>
          </p:cNvPr>
          <p:cNvSpPr/>
          <p:nvPr/>
        </p:nvSpPr>
        <p:spPr>
          <a:xfrm flipV="1">
            <a:off x="2477282" y="2806714"/>
            <a:ext cx="2679604" cy="32918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91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74927-C37C-4D0A-ACE0-565637B6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735" y="648824"/>
            <a:ext cx="8911687" cy="1280890"/>
          </a:xfrm>
        </p:spPr>
        <p:txBody>
          <a:bodyPr/>
          <a:lstStyle/>
          <a:p>
            <a:r>
              <a:rPr lang="en-US" dirty="0"/>
              <a:t>Dig deeper in PubMed...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F898B-9F09-48E7-9FFD-3CD16BA3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218" y="2224215"/>
            <a:ext cx="8915400" cy="3180379"/>
          </a:xfrm>
        </p:spPr>
        <p:txBody>
          <a:bodyPr/>
          <a:lstStyle/>
          <a:p>
            <a:r>
              <a:rPr lang="en-US" sz="2800" i="1" dirty="0"/>
              <a:t>“alexander technique” </a:t>
            </a:r>
            <a:r>
              <a:rPr lang="en-US" sz="2800" dirty="0"/>
              <a:t>AND</a:t>
            </a:r>
            <a:r>
              <a:rPr lang="en-US" sz="2800" i="1" dirty="0"/>
              <a:t> chronic pain</a:t>
            </a:r>
          </a:p>
          <a:p>
            <a:r>
              <a:rPr lang="en-US" sz="2800" dirty="0"/>
              <a:t>chronic neck pain AND complementary therapies</a:t>
            </a:r>
          </a:p>
          <a:p>
            <a:r>
              <a:rPr lang="en-US" sz="2800" dirty="0"/>
              <a:t>limit to SRs, RCTs, 10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920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6993E8-0E4A-4190-A697-2B489DE3F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55" y="1458097"/>
            <a:ext cx="11703468" cy="537049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DEEE7A8-1AE9-4F81-9997-3EBC056E45F3}"/>
              </a:ext>
            </a:extLst>
          </p:cNvPr>
          <p:cNvSpPr/>
          <p:nvPr/>
        </p:nvSpPr>
        <p:spPr>
          <a:xfrm>
            <a:off x="3713097" y="1680519"/>
            <a:ext cx="4244654" cy="4819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3C66446-A623-4A98-B17D-5B29061E8501}"/>
              </a:ext>
            </a:extLst>
          </p:cNvPr>
          <p:cNvSpPr/>
          <p:nvPr/>
        </p:nvSpPr>
        <p:spPr>
          <a:xfrm>
            <a:off x="3435179" y="3429000"/>
            <a:ext cx="1729946" cy="4819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086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6FDECF-5905-41DF-A92B-9908C3101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43" y="1210962"/>
            <a:ext cx="9681892" cy="546504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9C1AD71-4867-43FA-B293-438FD854BCB2}"/>
              </a:ext>
            </a:extLst>
          </p:cNvPr>
          <p:cNvSpPr/>
          <p:nvPr/>
        </p:nvSpPr>
        <p:spPr>
          <a:xfrm>
            <a:off x="4084883" y="3126260"/>
            <a:ext cx="6776706" cy="5684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68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F0B69-416B-4454-922B-0AA4C2A41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163" y="624110"/>
            <a:ext cx="8911687" cy="128089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79AC4-4A30-4CFD-803E-C41B60AB9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738183"/>
            <a:ext cx="8915400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(SR 2014) Evidence from RCTs and CTs suggests that </a:t>
            </a:r>
            <a:r>
              <a:rPr lang="en-US" dirty="0">
                <a:highlight>
                  <a:srgbClr val="FFFF00"/>
                </a:highlight>
              </a:rPr>
              <a:t>AT sessions may improve performance anxiety in musicians. </a:t>
            </a:r>
            <a:r>
              <a:rPr lang="en-US" dirty="0"/>
              <a:t>Effects on music performance, respiratory function and posture yet remain inconclusive.</a:t>
            </a:r>
          </a:p>
          <a:p>
            <a:r>
              <a:rPr lang="en-US" dirty="0"/>
              <a:t>(2018 SR) At short and intermediate terms, </a:t>
            </a:r>
            <a:r>
              <a:rPr lang="en-US" dirty="0">
                <a:highlight>
                  <a:srgbClr val="FFFF00"/>
                </a:highlight>
              </a:rPr>
              <a:t>acupuncture and Alexander Technique were associated with slightly improved function </a:t>
            </a:r>
            <a:r>
              <a:rPr lang="en-US" dirty="0"/>
              <a:t>compared with usual care but </a:t>
            </a:r>
            <a:r>
              <a:rPr lang="en-US" dirty="0">
                <a:highlight>
                  <a:srgbClr val="FFFF00"/>
                </a:highlight>
              </a:rPr>
              <a:t>no improvement in pain </a:t>
            </a:r>
            <a:r>
              <a:rPr lang="en-US" dirty="0"/>
              <a:t>was seen at any time </a:t>
            </a:r>
          </a:p>
          <a:p>
            <a:r>
              <a:rPr lang="en-US" dirty="0"/>
              <a:t>(RCT 2015) </a:t>
            </a:r>
            <a:r>
              <a:rPr lang="en-US" dirty="0">
                <a:highlight>
                  <a:srgbClr val="FFFF00"/>
                </a:highlight>
              </a:rPr>
              <a:t>Acupuncture sessions and Alexander Technique lessons both led to significant reductions in neck pain</a:t>
            </a:r>
            <a:r>
              <a:rPr lang="en-US" dirty="0"/>
              <a:t> and associated disability compared with usual care at 12 months. </a:t>
            </a:r>
          </a:p>
          <a:p>
            <a:r>
              <a:rPr lang="en-US" dirty="0"/>
              <a:t>(RCT 2016) The </a:t>
            </a:r>
            <a:r>
              <a:rPr lang="en-US" dirty="0">
                <a:highlight>
                  <a:srgbClr val="FFFF00"/>
                </a:highlight>
              </a:rPr>
              <a:t>Alexander Technique was not superior to local heat application in treating chronic non-specific neck pain</a:t>
            </a:r>
            <a:r>
              <a:rPr lang="en-US" dirty="0"/>
              <a:t>. It </a:t>
            </a:r>
            <a:r>
              <a:rPr lang="en-US" dirty="0">
                <a:highlight>
                  <a:srgbClr val="FFFF00"/>
                </a:highlight>
              </a:rPr>
              <a:t>cannot be recommended</a:t>
            </a:r>
            <a:r>
              <a:rPr lang="en-US" dirty="0"/>
              <a:t> as routine intervention at this time.</a:t>
            </a:r>
          </a:p>
          <a:p>
            <a:r>
              <a:rPr lang="en-US" dirty="0"/>
              <a:t>(RCT 2017) In comparison with usual care, </a:t>
            </a:r>
            <a:r>
              <a:rPr lang="en-US" dirty="0">
                <a:highlight>
                  <a:srgbClr val="FFFF00"/>
                </a:highlight>
              </a:rPr>
              <a:t>acupuncture is likely to be cost-effective for chronic neck pain, whereas, largely due to higher intervention costs, Alexander lessons are unlikely to be cost-effective</a:t>
            </a:r>
            <a:r>
              <a:rPr lang="en-US" dirty="0"/>
              <a:t>. However, there were high levels of missing data and further research is needed</a:t>
            </a:r>
          </a:p>
        </p:txBody>
      </p:sp>
    </p:spTree>
    <p:extLst>
      <p:ext uri="{BB962C8B-B14F-4D97-AF65-F5344CB8AC3E}">
        <p14:creationId xmlns:p14="http://schemas.microsoft.com/office/powerpoint/2010/main" val="41062110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C9CEE-6EAC-419B-BF04-2E50F064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Non-pharmacologic therapy for chronic neck pain - UpToDate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1392F-3C1C-45EC-BAD6-3213176BC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612" y="2269524"/>
            <a:ext cx="3206108" cy="3777622"/>
          </a:xfrm>
        </p:spPr>
        <p:txBody>
          <a:bodyPr/>
          <a:lstStyle/>
          <a:p>
            <a:r>
              <a:rPr lang="en-US" dirty="0"/>
              <a:t>Tai Chi</a:t>
            </a:r>
          </a:p>
          <a:p>
            <a:r>
              <a:rPr lang="en-US" dirty="0"/>
              <a:t>Yoga</a:t>
            </a:r>
          </a:p>
          <a:p>
            <a:r>
              <a:rPr lang="en-US" dirty="0"/>
              <a:t>Manipulation  </a:t>
            </a:r>
          </a:p>
          <a:p>
            <a:pPr lvl="1"/>
            <a:r>
              <a:rPr lang="en-US" dirty="0"/>
              <a:t>Chiropractic</a:t>
            </a:r>
          </a:p>
          <a:p>
            <a:pPr lvl="1"/>
            <a:r>
              <a:rPr lang="en-US" dirty="0"/>
              <a:t>Osteopathic</a:t>
            </a:r>
          </a:p>
          <a:p>
            <a:pPr lvl="1"/>
            <a:r>
              <a:rPr lang="en-US" dirty="0"/>
              <a:t>Physical therapy</a:t>
            </a:r>
          </a:p>
          <a:p>
            <a:r>
              <a:rPr lang="en-US" dirty="0"/>
              <a:t>Massage therapy</a:t>
            </a:r>
          </a:p>
          <a:p>
            <a:r>
              <a:rPr lang="en-US" dirty="0"/>
              <a:t>Acupuncture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896E7-7374-4589-86D5-E13EAE8BE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60" y="2103926"/>
            <a:ext cx="7535058" cy="26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749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1392D-B966-44AF-AEDF-ADA85574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herbal supplement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166A-D7BF-4651-BA34-CFA3D6786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Hogarth is a </a:t>
            </a:r>
            <a:r>
              <a:rPr lang="en-US" sz="2400" dirty="0">
                <a:solidFill>
                  <a:srgbClr val="C00000"/>
                </a:solidFill>
              </a:rPr>
              <a:t>26 year old </a:t>
            </a:r>
            <a:r>
              <a:rPr lang="en-US" sz="2400" dirty="0"/>
              <a:t>botanist who has been diagnosed </a:t>
            </a:r>
            <a:r>
              <a:rPr lang="en-US" sz="2400" dirty="0">
                <a:solidFill>
                  <a:srgbClr val="C00000"/>
                </a:solidFill>
              </a:rPr>
              <a:t>with mild depression</a:t>
            </a:r>
            <a:r>
              <a:rPr lang="en-US" sz="2400" dirty="0"/>
              <a:t>. </a:t>
            </a:r>
          </a:p>
          <a:p>
            <a:r>
              <a:rPr lang="en-US" sz="2400" dirty="0"/>
              <a:t>Reluctant to take prescribed medication (SSRI) he </a:t>
            </a:r>
            <a:r>
              <a:rPr lang="en-US" sz="2400" dirty="0">
                <a:solidFill>
                  <a:srgbClr val="C00000"/>
                </a:solidFill>
              </a:rPr>
              <a:t>prefers to try alternative medicines</a:t>
            </a:r>
            <a:r>
              <a:rPr lang="en-US" sz="2400" dirty="0"/>
              <a:t> which he feels are better for the body and work just as well. </a:t>
            </a:r>
          </a:p>
          <a:p>
            <a:r>
              <a:rPr lang="en-US" sz="2400" dirty="0"/>
              <a:t>He had read about St. John’s Wort and wonders if that is an option.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692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AA30-C570-40BA-8BF5-46D6DD33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213" y="624110"/>
            <a:ext cx="8911687" cy="1280890"/>
          </a:xfrm>
        </p:spPr>
        <p:txBody>
          <a:bodyPr/>
          <a:lstStyle/>
          <a:p>
            <a:r>
              <a:rPr lang="en-US" dirty="0"/>
              <a:t>What do you need to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757C5-1329-4DE1-B6E1-7ABA95C16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289" y="1726816"/>
            <a:ext cx="10035970" cy="377762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/>
              <a:t>What are non-pharmaceutical options for treating mild depression?</a:t>
            </a:r>
          </a:p>
          <a:p>
            <a:pPr lvl="1"/>
            <a:r>
              <a:rPr lang="en-US" sz="2400" dirty="0"/>
              <a:t>Mind/Body</a:t>
            </a:r>
          </a:p>
          <a:p>
            <a:pPr lvl="1"/>
            <a:r>
              <a:rPr lang="en-US" sz="2400" dirty="0"/>
              <a:t>Nutritional </a:t>
            </a:r>
          </a:p>
          <a:p>
            <a:pPr lvl="2"/>
            <a:r>
              <a:rPr lang="en-US" sz="2200" dirty="0"/>
              <a:t>Efficacy &amp; effectiveness</a:t>
            </a:r>
          </a:p>
          <a:p>
            <a:pPr lvl="2"/>
            <a:r>
              <a:rPr lang="en-US" sz="2200" dirty="0"/>
              <a:t>Safety (Is this patient on other meds? Check for interactions)</a:t>
            </a:r>
          </a:p>
        </p:txBody>
      </p:sp>
    </p:spTree>
    <p:extLst>
      <p:ext uri="{BB962C8B-B14F-4D97-AF65-F5344CB8AC3E}">
        <p14:creationId xmlns:p14="http://schemas.microsoft.com/office/powerpoint/2010/main" val="390806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E797-AD30-4284-93A6-4814F2EE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374" y="2565376"/>
            <a:ext cx="8915399" cy="1468800"/>
          </a:xfrm>
        </p:spPr>
        <p:txBody>
          <a:bodyPr/>
          <a:lstStyle/>
          <a:p>
            <a:r>
              <a:rPr lang="en-US" dirty="0"/>
              <a:t>About Complementary, Alternative and Integrative Medicine (CAIM) </a:t>
            </a:r>
          </a:p>
        </p:txBody>
      </p:sp>
    </p:spTree>
    <p:extLst>
      <p:ext uri="{BB962C8B-B14F-4D97-AF65-F5344CB8AC3E}">
        <p14:creationId xmlns:p14="http://schemas.microsoft.com/office/powerpoint/2010/main" val="29883751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A0EE19-0651-4C64-8469-D7E68C0F9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80" y="1643633"/>
            <a:ext cx="9276778" cy="431101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67BE732-C65C-4AF9-BAAF-D3B19DFDF5C0}"/>
              </a:ext>
            </a:extLst>
          </p:cNvPr>
          <p:cNvSpPr/>
          <p:nvPr/>
        </p:nvSpPr>
        <p:spPr>
          <a:xfrm>
            <a:off x="2265426" y="1275697"/>
            <a:ext cx="1951515" cy="11436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38C3F8-0AC6-4F50-8CA5-696AF0AA17A5}"/>
              </a:ext>
            </a:extLst>
          </p:cNvPr>
          <p:cNvCxnSpPr>
            <a:cxnSpLocks/>
          </p:cNvCxnSpPr>
          <p:nvPr/>
        </p:nvCxnSpPr>
        <p:spPr>
          <a:xfrm flipH="1">
            <a:off x="4100513" y="2063223"/>
            <a:ext cx="951580" cy="20230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0328D7D-383E-4EE1-B506-9BC71D8BC881}"/>
              </a:ext>
            </a:extLst>
          </p:cNvPr>
          <p:cNvSpPr/>
          <p:nvPr/>
        </p:nvSpPr>
        <p:spPr>
          <a:xfrm>
            <a:off x="2316480" y="5010458"/>
            <a:ext cx="3960752" cy="821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730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D353B15-33D4-42E7-AD8C-9B20A089A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31" y="1712092"/>
            <a:ext cx="11643360" cy="412652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0346BA-3BAD-460E-B9F9-ED11F1BBF0EB}"/>
              </a:ext>
            </a:extLst>
          </p:cNvPr>
          <p:cNvCxnSpPr>
            <a:cxnSpLocks/>
          </p:cNvCxnSpPr>
          <p:nvPr/>
        </p:nvCxnSpPr>
        <p:spPr>
          <a:xfrm flipH="1">
            <a:off x="1943100" y="2609584"/>
            <a:ext cx="145192" cy="3336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92C9AFDF-0EC6-4093-86C4-4CA1AA56EFFA}"/>
              </a:ext>
            </a:extLst>
          </p:cNvPr>
          <p:cNvSpPr/>
          <p:nvPr/>
        </p:nvSpPr>
        <p:spPr>
          <a:xfrm>
            <a:off x="311831" y="4572000"/>
            <a:ext cx="1309706" cy="3291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8469AD-C189-4BB2-8103-61A7FF5F7910}"/>
              </a:ext>
            </a:extLst>
          </p:cNvPr>
          <p:cNvSpPr/>
          <p:nvPr/>
        </p:nvSpPr>
        <p:spPr>
          <a:xfrm>
            <a:off x="3627890" y="2718852"/>
            <a:ext cx="4947699" cy="4487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373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4A1C26A-49E5-4AC7-A00F-06563BBB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13" y="185739"/>
            <a:ext cx="9686925" cy="42575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81EB8C2-1BE2-4C24-B410-986C365735E3}"/>
              </a:ext>
            </a:extLst>
          </p:cNvPr>
          <p:cNvSpPr/>
          <p:nvPr/>
        </p:nvSpPr>
        <p:spPr>
          <a:xfrm>
            <a:off x="7243763" y="1"/>
            <a:ext cx="3929062" cy="971549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B768AF-5A45-4C33-B9D6-83E588F00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913" y="4400821"/>
            <a:ext cx="9686925" cy="246644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B48343C-6D42-4068-96E3-12233D9608E1}"/>
              </a:ext>
            </a:extLst>
          </p:cNvPr>
          <p:cNvSpPr/>
          <p:nvPr/>
        </p:nvSpPr>
        <p:spPr>
          <a:xfrm>
            <a:off x="6543675" y="5827776"/>
            <a:ext cx="3929062" cy="544449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972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BC7CE0E-25A0-4A6B-BC84-4282DC100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58" y="1795272"/>
            <a:ext cx="10798240" cy="326745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415DA9F-9BC9-4302-B771-682B1CFF24A3}"/>
              </a:ext>
            </a:extLst>
          </p:cNvPr>
          <p:cNvSpPr/>
          <p:nvPr/>
        </p:nvSpPr>
        <p:spPr>
          <a:xfrm>
            <a:off x="6096000" y="1985963"/>
            <a:ext cx="5048250" cy="75723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68BE15-68F1-4BD2-BFEB-269A5839E38B}"/>
              </a:ext>
            </a:extLst>
          </p:cNvPr>
          <p:cNvSpPr txBox="1"/>
          <p:nvPr/>
        </p:nvSpPr>
        <p:spPr>
          <a:xfrm>
            <a:off x="1767016" y="712746"/>
            <a:ext cx="628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...clinical use of St. John’s Wort</a:t>
            </a:r>
          </a:p>
        </p:txBody>
      </p:sp>
    </p:spTree>
    <p:extLst>
      <p:ext uri="{BB962C8B-B14F-4D97-AF65-F5344CB8AC3E}">
        <p14:creationId xmlns:p14="http://schemas.microsoft.com/office/powerpoint/2010/main" val="2734649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7058602-CEF7-4E7F-81AC-0982D3E89FC5}"/>
              </a:ext>
            </a:extLst>
          </p:cNvPr>
          <p:cNvGrpSpPr/>
          <p:nvPr/>
        </p:nvGrpSpPr>
        <p:grpSpPr>
          <a:xfrm>
            <a:off x="2126734" y="1502584"/>
            <a:ext cx="8954742" cy="3835940"/>
            <a:chOff x="2126734" y="1502584"/>
            <a:chExt cx="8954742" cy="383594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76C36BC-8771-4A78-BA6A-84F7F62FA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9788" y="1502584"/>
              <a:ext cx="8911687" cy="152579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D51D0D-F8C2-4126-BA4D-F73590AC2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6734" y="3061703"/>
              <a:ext cx="8954742" cy="227682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154" y="580569"/>
            <a:ext cx="8911687" cy="732417"/>
          </a:xfrm>
        </p:spPr>
        <p:txBody>
          <a:bodyPr/>
          <a:lstStyle/>
          <a:p>
            <a:r>
              <a:rPr lang="en-US" dirty="0"/>
              <a:t>Time to consult “experts”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49FBE7-2155-4962-AD62-4190D13B97E2}"/>
              </a:ext>
            </a:extLst>
          </p:cNvPr>
          <p:cNvSpPr/>
          <p:nvPr/>
        </p:nvSpPr>
        <p:spPr>
          <a:xfrm>
            <a:off x="1809154" y="3582005"/>
            <a:ext cx="3096478" cy="73241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12AABD-5223-47E4-9271-EE7C34027914}"/>
              </a:ext>
            </a:extLst>
          </p:cNvPr>
          <p:cNvSpPr/>
          <p:nvPr/>
        </p:nvSpPr>
        <p:spPr>
          <a:xfrm>
            <a:off x="1809154" y="4360102"/>
            <a:ext cx="3009981" cy="732416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467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CBA77B-CD65-4CE7-B686-11BDE265C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649" y="1322173"/>
            <a:ext cx="8097800" cy="525985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74C7CF5-8D1A-4783-A563-AA40E2CE3F67}"/>
              </a:ext>
            </a:extLst>
          </p:cNvPr>
          <p:cNvSpPr/>
          <p:nvPr/>
        </p:nvSpPr>
        <p:spPr>
          <a:xfrm>
            <a:off x="3686432" y="4819135"/>
            <a:ext cx="4819135" cy="556054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06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3784E-AE4D-473D-B64D-A1074C398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713" y="450344"/>
            <a:ext cx="9708117" cy="2167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DDE424-F22B-49F1-A054-16EAD66A2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978" y="2774768"/>
            <a:ext cx="2425825" cy="382924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9983431-F02E-4B3B-AB41-70744C3337C6}"/>
              </a:ext>
            </a:extLst>
          </p:cNvPr>
          <p:cNvSpPr/>
          <p:nvPr/>
        </p:nvSpPr>
        <p:spPr>
          <a:xfrm>
            <a:off x="2211859" y="1131320"/>
            <a:ext cx="9806971" cy="164344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13B114-2C92-45ED-95DA-8A8477CBBE13}"/>
              </a:ext>
            </a:extLst>
          </p:cNvPr>
          <p:cNvCxnSpPr/>
          <p:nvPr/>
        </p:nvCxnSpPr>
        <p:spPr>
          <a:xfrm>
            <a:off x="6227806" y="6079524"/>
            <a:ext cx="224893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214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DDD89F-3428-4D13-9180-C240587F3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063" y="593124"/>
            <a:ext cx="8894159" cy="601220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9D6DE9B-C4B2-4ECD-A3AC-BE8B2E69C3D9}"/>
              </a:ext>
            </a:extLst>
          </p:cNvPr>
          <p:cNvSpPr/>
          <p:nvPr/>
        </p:nvSpPr>
        <p:spPr>
          <a:xfrm>
            <a:off x="1746597" y="2470675"/>
            <a:ext cx="9448625" cy="112514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8DB4FA-D0BD-4EC9-990F-655A05E5D542}"/>
              </a:ext>
            </a:extLst>
          </p:cNvPr>
          <p:cNvSpPr/>
          <p:nvPr/>
        </p:nvSpPr>
        <p:spPr>
          <a:xfrm>
            <a:off x="1647743" y="3975430"/>
            <a:ext cx="9448625" cy="149793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143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52FF36-ECB1-42A6-8DE6-E379880C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178" y="636466"/>
            <a:ext cx="8911687" cy="1280890"/>
          </a:xfrm>
        </p:spPr>
        <p:txBody>
          <a:bodyPr/>
          <a:lstStyle/>
          <a:p>
            <a:r>
              <a:rPr lang="en-US" dirty="0"/>
              <a:t>Other Government “Expert” 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86B6A-3DDD-45A3-8BA9-94E28CE3C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3158" y="1696395"/>
            <a:ext cx="4313864" cy="4416054"/>
          </a:xfrm>
        </p:spPr>
        <p:txBody>
          <a:bodyPr>
            <a:normAutofit/>
          </a:bodyPr>
          <a:lstStyle/>
          <a:p>
            <a:r>
              <a:rPr lang="en-US" dirty="0"/>
              <a:t>US Food and Drug Administration (</a:t>
            </a:r>
            <a:r>
              <a:rPr lang="en-US" dirty="0">
                <a:hlinkClick r:id="rId3"/>
              </a:rPr>
              <a:t>FDA</a:t>
            </a:r>
            <a:r>
              <a:rPr lang="en-US" dirty="0"/>
              <a:t>)</a:t>
            </a:r>
          </a:p>
          <a:p>
            <a:r>
              <a:rPr lang="en-US" dirty="0"/>
              <a:t>NIH Office of Dietary Supplements (</a:t>
            </a:r>
            <a:r>
              <a:rPr lang="en-US" dirty="0">
                <a:hlinkClick r:id="rId4"/>
              </a:rPr>
              <a:t>ODS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Dietary Supplement Fact Sheets</a:t>
            </a:r>
          </a:p>
          <a:p>
            <a:pPr lvl="1"/>
            <a:r>
              <a:rPr lang="en-US" dirty="0"/>
              <a:t>Dietary Supplements: What you Need to Know</a:t>
            </a:r>
          </a:p>
          <a:p>
            <a:pPr lvl="1"/>
            <a:r>
              <a:rPr lang="en-US" dirty="0">
                <a:hlinkClick r:id="rId5"/>
              </a:rPr>
              <a:t>Evidence-Based Reviews</a:t>
            </a:r>
            <a:endParaRPr lang="en-US" dirty="0"/>
          </a:p>
          <a:p>
            <a:r>
              <a:rPr lang="en-US" dirty="0"/>
              <a:t>Federal Trade Commission (</a:t>
            </a:r>
            <a:r>
              <a:rPr lang="en-US" dirty="0">
                <a:hlinkClick r:id="rId6"/>
              </a:rPr>
              <a:t>FTC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5B132E-AFC1-4FD1-B173-C81AC32FA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696395"/>
            <a:ext cx="4313864" cy="4416054"/>
          </a:xfrm>
        </p:spPr>
        <p:txBody>
          <a:bodyPr>
            <a:normAutofit/>
          </a:bodyPr>
          <a:lstStyle/>
          <a:p>
            <a:r>
              <a:rPr lang="en-US" dirty="0"/>
              <a:t>NIH - </a:t>
            </a:r>
            <a:r>
              <a:rPr lang="en-US" dirty="0">
                <a:hlinkClick r:id="rId7"/>
              </a:rPr>
              <a:t>Know the Science </a:t>
            </a:r>
            <a:endParaRPr lang="en-US" dirty="0"/>
          </a:p>
          <a:p>
            <a:pPr lvl="1"/>
            <a:r>
              <a:rPr lang="en-US" dirty="0"/>
              <a:t>Drug-supplement interactions</a:t>
            </a:r>
          </a:p>
          <a:p>
            <a:pPr lvl="1"/>
            <a:r>
              <a:rPr lang="en-US" dirty="0"/>
              <a:t>Placebo effect</a:t>
            </a:r>
          </a:p>
          <a:p>
            <a:pPr lvl="1"/>
            <a:r>
              <a:rPr lang="en-US" dirty="0"/>
              <a:t>Myths about “natural” products</a:t>
            </a:r>
          </a:p>
          <a:p>
            <a:r>
              <a:rPr lang="en-US" dirty="0">
                <a:hlinkClick r:id="rId8"/>
              </a:rPr>
              <a:t>MedlinePlus.gov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202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85D71C-9721-4265-AB62-3D73A382E677}"/>
              </a:ext>
            </a:extLst>
          </p:cNvPr>
          <p:cNvSpPr txBox="1">
            <a:spLocks/>
          </p:cNvSpPr>
          <p:nvPr/>
        </p:nvSpPr>
        <p:spPr>
          <a:xfrm>
            <a:off x="1703565" y="624110"/>
            <a:ext cx="6155332" cy="76577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FDA Warnings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8B3EEC-DC6A-4124-B596-B68B28703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1092"/>
            <a:ext cx="10133012" cy="42801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Remember Wormwood?</a:t>
            </a:r>
          </a:p>
          <a:p>
            <a:pPr marL="0" indent="0">
              <a:buNone/>
            </a:pPr>
            <a:r>
              <a:rPr lang="en-US" dirty="0"/>
              <a:t>Warning Letter – May 25, 2017 to The Herbalist, Inc.</a:t>
            </a:r>
          </a:p>
          <a:p>
            <a:pPr marL="0" indent="0">
              <a:buNone/>
            </a:pPr>
            <a:r>
              <a:rPr lang="en-US" dirty="0"/>
              <a:t>“The </a:t>
            </a:r>
            <a:r>
              <a:rPr lang="en-US" dirty="0">
                <a:highlight>
                  <a:srgbClr val="FFFF00"/>
                </a:highlight>
              </a:rPr>
              <a:t>claims on your website establish that the products are drugs </a:t>
            </a:r>
            <a:r>
              <a:rPr lang="en-US" dirty="0"/>
              <a:t>under section 201(g)(1)(B) of the Act [21 U.S.C. § 321(g)(1)(B)] because they are </a:t>
            </a:r>
            <a:r>
              <a:rPr lang="en-US" dirty="0">
                <a:highlight>
                  <a:srgbClr val="FFFF00"/>
                </a:highlight>
              </a:rPr>
              <a:t>intended for use in the cure, mitigation, treatment, or prevention of disease</a:t>
            </a:r>
            <a:r>
              <a:rPr lang="en-US" dirty="0"/>
              <a:t>. </a:t>
            </a:r>
          </a:p>
          <a:p>
            <a:pPr marL="0" indent="0">
              <a:buNone/>
            </a:pPr>
            <a:r>
              <a:rPr lang="en-US" dirty="0"/>
              <a:t>As explained further below, </a:t>
            </a:r>
            <a:r>
              <a:rPr lang="en-US" dirty="0">
                <a:highlight>
                  <a:srgbClr val="FFFF00"/>
                </a:highlight>
              </a:rPr>
              <a:t>introducing or delivering these products for introduction into interstate commerce for such uses violates the Act</a:t>
            </a:r>
            <a:r>
              <a:rPr lang="en-US" dirty="0"/>
              <a:t>. You can find the Act and FDA regulations through links on FDA’s home page at </a:t>
            </a:r>
            <a:r>
              <a:rPr lang="en-US" dirty="0">
                <a:hlinkClick r:id="rId3"/>
              </a:rPr>
              <a:t>www.fda.gov</a:t>
            </a:r>
            <a:r>
              <a:rPr lang="en-US" dirty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Wormwood Capsules: </a:t>
            </a:r>
            <a:endParaRPr lang="en-US" dirty="0"/>
          </a:p>
          <a:p>
            <a:r>
              <a:rPr lang="en-US" dirty="0"/>
              <a:t> “[W]</a:t>
            </a:r>
            <a:r>
              <a:rPr lang="en-US" dirty="0" err="1"/>
              <a:t>orm</a:t>
            </a:r>
            <a:r>
              <a:rPr lang="en-US" dirty="0"/>
              <a:t>-wood” is used to cleanse the body of worms and other parasitic invaders…It is a powerful anti-parasitic agent that is effective at killing both mature parasites as well as their larvae.”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4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532D97E-478D-49A8-9807-30540B0CA450}"/>
              </a:ext>
            </a:extLst>
          </p:cNvPr>
          <p:cNvGrpSpPr/>
          <p:nvPr/>
        </p:nvGrpSpPr>
        <p:grpSpPr>
          <a:xfrm>
            <a:off x="1456019" y="1695211"/>
            <a:ext cx="2719137" cy="3249015"/>
            <a:chOff x="1456022" y="1442292"/>
            <a:chExt cx="2719137" cy="324901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BD90372-C7B4-4005-B6FD-2158FBC565C2}"/>
                </a:ext>
              </a:extLst>
            </p:cNvPr>
            <p:cNvSpPr/>
            <p:nvPr/>
          </p:nvSpPr>
          <p:spPr>
            <a:xfrm>
              <a:off x="1456022" y="1442292"/>
              <a:ext cx="2719137" cy="3249015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D618F7-9040-458C-8E3E-DD3EA985C3A1}"/>
                </a:ext>
              </a:extLst>
            </p:cNvPr>
            <p:cNvSpPr txBox="1"/>
            <p:nvPr/>
          </p:nvSpPr>
          <p:spPr>
            <a:xfrm>
              <a:off x="1744027" y="1714969"/>
              <a:ext cx="2143126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/>
                <a:t>Alternative medicine</a:t>
              </a:r>
              <a:br>
                <a:rPr lang="en-US" sz="1800" b="1" dirty="0"/>
              </a:br>
              <a:br>
                <a:rPr lang="en-US" sz="1800" dirty="0"/>
              </a:br>
              <a:r>
                <a:rPr lang="en-US" sz="1800" b="1" dirty="0">
                  <a:solidFill>
                    <a:srgbClr val="FF0000"/>
                  </a:solidFill>
                </a:rPr>
                <a:t>non-mainstream practice </a:t>
              </a:r>
              <a:r>
                <a:rPr lang="en-US" sz="1800" dirty="0">
                  <a:solidFill>
                    <a:srgbClr val="FF0000"/>
                  </a:solidFill>
                </a:rPr>
                <a:t>used </a:t>
              </a:r>
              <a:r>
                <a:rPr lang="en-US" sz="1800" b="1" dirty="0">
                  <a:solidFill>
                    <a:srgbClr val="FF0000"/>
                  </a:solidFill>
                </a:rPr>
                <a:t>in place of </a:t>
              </a:r>
              <a:r>
                <a:rPr lang="en-US" sz="1800" dirty="0">
                  <a:solidFill>
                    <a:srgbClr val="FF0000"/>
                  </a:solidFill>
                </a:rPr>
                <a:t>conventional medicine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0AC59B5-4E57-4E35-B3BA-A4F4D1C43814}"/>
              </a:ext>
            </a:extLst>
          </p:cNvPr>
          <p:cNvGrpSpPr/>
          <p:nvPr/>
        </p:nvGrpSpPr>
        <p:grpSpPr>
          <a:xfrm>
            <a:off x="4957963" y="1695211"/>
            <a:ext cx="2719137" cy="3286926"/>
            <a:chOff x="4870637" y="1423336"/>
            <a:chExt cx="2719137" cy="328692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45026A1-AA81-4255-8695-A11616263134}"/>
                </a:ext>
              </a:extLst>
            </p:cNvPr>
            <p:cNvSpPr/>
            <p:nvPr/>
          </p:nvSpPr>
          <p:spPr>
            <a:xfrm>
              <a:off x="4870637" y="1423336"/>
              <a:ext cx="2719137" cy="3286926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C9EC4A-873D-4C08-A17E-17381645AC1F}"/>
                </a:ext>
              </a:extLst>
            </p:cNvPr>
            <p:cNvSpPr txBox="1"/>
            <p:nvPr/>
          </p:nvSpPr>
          <p:spPr>
            <a:xfrm>
              <a:off x="5050070" y="1712349"/>
              <a:ext cx="2346158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/>
                <a:t>Complementary medicine </a:t>
              </a:r>
            </a:p>
            <a:p>
              <a:br>
                <a:rPr lang="en-US" sz="1800" dirty="0"/>
              </a:br>
              <a:r>
                <a:rPr lang="en-US" sz="1800" b="1" dirty="0">
                  <a:solidFill>
                    <a:srgbClr val="FF0000"/>
                  </a:solidFill>
                </a:rPr>
                <a:t>non-mainstream practice </a:t>
              </a:r>
              <a:r>
                <a:rPr lang="en-US" sz="1800" dirty="0"/>
                <a:t>used </a:t>
              </a:r>
              <a:r>
                <a:rPr lang="en-US" sz="1800" b="1" dirty="0">
                  <a:solidFill>
                    <a:srgbClr val="FF0000"/>
                  </a:solidFill>
                </a:rPr>
                <a:t>in conjunction with </a:t>
              </a:r>
              <a:r>
                <a:rPr lang="en-US" sz="1800" dirty="0">
                  <a:solidFill>
                    <a:srgbClr val="FF0000"/>
                  </a:solidFill>
                </a:rPr>
                <a:t>conventional medicine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8C4592F-A887-4600-B751-821DE9281E73}"/>
              </a:ext>
            </a:extLst>
          </p:cNvPr>
          <p:cNvSpPr txBox="1"/>
          <p:nvPr/>
        </p:nvSpPr>
        <p:spPr>
          <a:xfrm>
            <a:off x="5361022" y="5392820"/>
            <a:ext cx="1913021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Conventional</a:t>
            </a:r>
          </a:p>
          <a:p>
            <a:r>
              <a:rPr lang="en-US" dirty="0">
                <a:solidFill>
                  <a:schemeClr val="tx1"/>
                </a:solidFill>
              </a:rPr>
              <a:t>Medicine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F314C-05E7-44CC-877C-4AE6E68829F4}"/>
              </a:ext>
            </a:extLst>
          </p:cNvPr>
          <p:cNvGrpSpPr/>
          <p:nvPr/>
        </p:nvGrpSpPr>
        <p:grpSpPr>
          <a:xfrm>
            <a:off x="8459907" y="1699534"/>
            <a:ext cx="2719137" cy="4011332"/>
            <a:chOff x="8469619" y="1381488"/>
            <a:chExt cx="2719137" cy="4011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174155-C3C4-43D4-921A-92BA31C6D00A}"/>
                </a:ext>
              </a:extLst>
            </p:cNvPr>
            <p:cNvSpPr txBox="1"/>
            <p:nvPr/>
          </p:nvSpPr>
          <p:spPr>
            <a:xfrm>
              <a:off x="8604973" y="1712349"/>
              <a:ext cx="2583783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</a:rPr>
                <a:t>Integrative</a:t>
              </a:r>
              <a:r>
                <a:rPr lang="en-US" sz="1800" dirty="0">
                  <a:solidFill>
                    <a:schemeClr val="tx1"/>
                  </a:solidFill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</a:rPr>
                <a:t>medicine</a:t>
              </a:r>
              <a:br>
                <a:rPr lang="en-US" sz="1800" b="1" dirty="0">
                  <a:solidFill>
                    <a:schemeClr val="tx1"/>
                  </a:solidFill>
                </a:rPr>
              </a:br>
              <a:br>
                <a:rPr lang="en-US" sz="1800" b="1" dirty="0">
                  <a:solidFill>
                    <a:schemeClr val="tx1"/>
                  </a:solidFill>
                </a:rPr>
              </a:br>
              <a:r>
                <a:rPr lang="en-US" sz="1800" b="1" dirty="0">
                  <a:solidFill>
                    <a:srgbClr val="FF0000"/>
                  </a:solidFill>
                </a:rPr>
                <a:t>holistic approach </a:t>
              </a:r>
              <a:r>
                <a:rPr lang="en-US" sz="1800" dirty="0"/>
                <a:t>that </a:t>
              </a:r>
              <a:r>
                <a:rPr lang="en-US" sz="1800" b="1" dirty="0">
                  <a:solidFill>
                    <a:srgbClr val="FF0000"/>
                  </a:solidFill>
                </a:rPr>
                <a:t>combines conventional and complementary approaches </a:t>
              </a:r>
              <a:r>
                <a:rPr lang="en-US" sz="1800" dirty="0"/>
                <a:t>to treat  the </a:t>
              </a:r>
              <a:r>
                <a:rPr lang="en-US" sz="1800" dirty="0">
                  <a:solidFill>
                    <a:srgbClr val="C00000"/>
                  </a:solidFill>
                </a:rPr>
                <a:t>whole person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4C63F98-2C0A-4BFC-8F3A-9743C1B6E534}"/>
                </a:ext>
              </a:extLst>
            </p:cNvPr>
            <p:cNvSpPr/>
            <p:nvPr/>
          </p:nvSpPr>
          <p:spPr>
            <a:xfrm>
              <a:off x="8469619" y="1381488"/>
              <a:ext cx="2719137" cy="4011332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BC279A-D5C2-4A23-A456-4E00C08C670C}"/>
                </a:ext>
              </a:extLst>
            </p:cNvPr>
            <p:cNvSpPr txBox="1"/>
            <p:nvPr/>
          </p:nvSpPr>
          <p:spPr>
            <a:xfrm>
              <a:off x="8818574" y="4271490"/>
              <a:ext cx="1913021" cy="62363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b="1" dirty="0">
                  <a:solidFill>
                    <a:schemeClr val="tx1"/>
                  </a:solidFill>
                </a:rPr>
                <a:t>Conventional</a:t>
              </a:r>
            </a:p>
            <a:p>
              <a:r>
                <a:rPr lang="en-US" b="1" dirty="0">
                  <a:solidFill>
                    <a:schemeClr val="tx1"/>
                  </a:solidFill>
                </a:rPr>
                <a:t>Medicine</a:t>
              </a:r>
            </a:p>
          </p:txBody>
        </p:sp>
      </p:grpSp>
      <p:sp>
        <p:nvSpPr>
          <p:cNvPr id="15" name="Plus Sign 14">
            <a:extLst>
              <a:ext uri="{FF2B5EF4-FFF2-40B4-BE49-F238E27FC236}">
                <a16:creationId xmlns:a16="http://schemas.microsoft.com/office/drawing/2014/main" id="{9A77B99F-FF58-4BF5-8CBC-97514BAA40DF}"/>
              </a:ext>
            </a:extLst>
          </p:cNvPr>
          <p:cNvSpPr/>
          <p:nvPr/>
        </p:nvSpPr>
        <p:spPr>
          <a:xfrm>
            <a:off x="6087235" y="4953833"/>
            <a:ext cx="409073" cy="45370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610F11-5898-46D6-A1C4-8B4994A988C9}"/>
              </a:ext>
            </a:extLst>
          </p:cNvPr>
          <p:cNvSpPr txBox="1"/>
          <p:nvPr/>
        </p:nvSpPr>
        <p:spPr>
          <a:xfrm>
            <a:off x="3826204" y="6403353"/>
            <a:ext cx="81931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from: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MedEdPORTAL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December 2020 Implementing an Interactive Introduction to Complementary Medicine for Chronic Pain Management Into the Medical School Curriculum 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Uttara Gadde"/>
              </a:rPr>
              <a:t>Uttara </a:t>
            </a:r>
            <a:r>
              <a:rPr lang="en-US" sz="12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Uttara Gadde"/>
              </a:rPr>
              <a:t>Gadde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https://doi.org/10.15766/mep_2374-8265.11056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A70CC2B-2213-43C2-A278-005C4117D420}"/>
              </a:ext>
            </a:extLst>
          </p:cNvPr>
          <p:cNvGrpSpPr/>
          <p:nvPr/>
        </p:nvGrpSpPr>
        <p:grpSpPr>
          <a:xfrm>
            <a:off x="1913183" y="5172108"/>
            <a:ext cx="1913021" cy="1077518"/>
            <a:chOff x="2484771" y="4635781"/>
            <a:chExt cx="1913021" cy="10775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4E5621-3129-4276-9341-9C4165BDEDA1}"/>
                </a:ext>
              </a:extLst>
            </p:cNvPr>
            <p:cNvSpPr txBox="1"/>
            <p:nvPr/>
          </p:nvSpPr>
          <p:spPr>
            <a:xfrm>
              <a:off x="2484771" y="4856493"/>
              <a:ext cx="1913021" cy="64633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Conventional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Medicine</a:t>
              </a:r>
            </a:p>
          </p:txBody>
        </p:sp>
        <p:sp>
          <p:nvSpPr>
            <p:cNvPr id="20" name="Plus Sign 19">
              <a:extLst>
                <a:ext uri="{FF2B5EF4-FFF2-40B4-BE49-F238E27FC236}">
                  <a16:creationId xmlns:a16="http://schemas.microsoft.com/office/drawing/2014/main" id="{409CAE3E-1680-43C6-B89F-9F62F5528AA9}"/>
                </a:ext>
              </a:extLst>
            </p:cNvPr>
            <p:cNvSpPr/>
            <p:nvPr/>
          </p:nvSpPr>
          <p:spPr>
            <a:xfrm rot="2727422">
              <a:off x="2848417" y="4614422"/>
              <a:ext cx="1077518" cy="1120235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37F128BE-6B9C-4DD1-A101-8CE8D108F7EE}"/>
              </a:ext>
            </a:extLst>
          </p:cNvPr>
          <p:cNvSpPr txBox="1">
            <a:spLocks/>
          </p:cNvSpPr>
          <p:nvPr/>
        </p:nvSpPr>
        <p:spPr>
          <a:xfrm>
            <a:off x="1640156" y="582337"/>
            <a:ext cx="8911687" cy="5936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CAIM Definitions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04CCC9D-FD80-4C42-A4D8-469819B27108}"/>
              </a:ext>
            </a:extLst>
          </p:cNvPr>
          <p:cNvSpPr/>
          <p:nvPr/>
        </p:nvSpPr>
        <p:spPr>
          <a:xfrm>
            <a:off x="9144000" y="371657"/>
            <a:ext cx="2496066" cy="948130"/>
          </a:xfrm>
          <a:prstGeom prst="wedgeRoundRectCallout">
            <a:avLst>
              <a:gd name="adj1" fmla="val -33806"/>
              <a:gd name="adj2" fmla="val 114631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Considers patient values, beliefs and circumstances</a:t>
            </a:r>
          </a:p>
        </p:txBody>
      </p:sp>
    </p:spTree>
    <p:extLst>
      <p:ext uri="{BB962C8B-B14F-4D97-AF65-F5344CB8AC3E}">
        <p14:creationId xmlns:p14="http://schemas.microsoft.com/office/powerpoint/2010/main" val="18628750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6F63E-E617-41B3-BB69-B5EE1E33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815" y="614062"/>
            <a:ext cx="8911687" cy="1280890"/>
          </a:xfrm>
        </p:spPr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4C3F0-54C5-4492-977B-496373557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227" y="1784017"/>
            <a:ext cx="9515765" cy="4351338"/>
          </a:xfrm>
        </p:spPr>
        <p:txBody>
          <a:bodyPr/>
          <a:lstStyle/>
          <a:p>
            <a:r>
              <a:rPr lang="en-US" sz="2400" dirty="0"/>
              <a:t>Is there a likelihood CAIM will result in toxic or adverse effects?</a:t>
            </a:r>
          </a:p>
          <a:p>
            <a:r>
              <a:rPr lang="en-US" sz="2400" dirty="0"/>
              <a:t>Is it affordable?</a:t>
            </a:r>
          </a:p>
          <a:p>
            <a:r>
              <a:rPr lang="en-US" sz="2400" dirty="0"/>
              <a:t>Is there any data from RCTs or outcomes research?</a:t>
            </a:r>
          </a:p>
          <a:p>
            <a:pPr lvl="1"/>
            <a:r>
              <a:rPr lang="en-US" sz="2000" dirty="0"/>
              <a:t>Do these studies meet quality criteria?</a:t>
            </a:r>
          </a:p>
          <a:p>
            <a:r>
              <a:rPr lang="en-US" sz="2400" dirty="0"/>
              <a:t>Is there sufficient product quality or qualified practitioner?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24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74352"/>
            <a:ext cx="8911687" cy="923336"/>
          </a:xfrm>
        </p:spPr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772" y="2113004"/>
            <a:ext cx="9307929" cy="185351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CAIM presents unique “evidence” challenge and considerations</a:t>
            </a:r>
          </a:p>
          <a:p>
            <a:r>
              <a:rPr lang="en-US" sz="2000" dirty="0"/>
              <a:t>EBM framework should be used, when possible, to find evidence for CAIM </a:t>
            </a:r>
          </a:p>
          <a:p>
            <a:r>
              <a:rPr lang="en-US" sz="2000" dirty="0"/>
              <a:t>Often it is necessary to consult “experts”</a:t>
            </a:r>
          </a:p>
          <a:p>
            <a:r>
              <a:rPr lang="en-US" sz="2000" dirty="0"/>
              <a:t>Not all evidence is created equal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434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0E409-5E3C-4B29-9E5B-8A54660E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557" y="2370249"/>
            <a:ext cx="4592096" cy="14688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7026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8C1F00A-B3F8-4EF0-9B74-D52B7C3E4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446" y="4443172"/>
            <a:ext cx="8820603" cy="21400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F04D9-8242-48B7-B3CA-FAABE8193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236" y="2483253"/>
            <a:ext cx="1923371" cy="1353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100" b="1" dirty="0"/>
              <a:t>“Alternative Medicine”</a:t>
            </a:r>
          </a:p>
          <a:p>
            <a:pPr marL="0" indent="0">
              <a:buNone/>
            </a:pPr>
            <a:r>
              <a:rPr lang="en-US" sz="2100" dirty="0"/>
              <a:t>11,833 results </a:t>
            </a:r>
            <a:br>
              <a:rPr lang="en-US" sz="2100" dirty="0"/>
            </a:br>
            <a:r>
              <a:rPr lang="en-US" sz="2100" dirty="0"/>
              <a:t>back to 1967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2AE6B-6634-43F0-B341-2996E0510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113" y="2161492"/>
            <a:ext cx="8631936" cy="18143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401D549-7F73-46BC-BB00-12C7B7D9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445" y="624110"/>
            <a:ext cx="8911687" cy="1280890"/>
          </a:xfrm>
        </p:spPr>
        <p:txBody>
          <a:bodyPr/>
          <a:lstStyle/>
          <a:p>
            <a:r>
              <a:rPr lang="en-US" dirty="0"/>
              <a:t>CAIM in the literature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EC7A7-DB7A-4761-B2A8-43C409F220F8}"/>
              </a:ext>
            </a:extLst>
          </p:cNvPr>
          <p:cNvSpPr txBox="1"/>
          <p:nvPr/>
        </p:nvSpPr>
        <p:spPr>
          <a:xfrm>
            <a:off x="762078" y="4698500"/>
            <a:ext cx="22313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“Complementary Medicine”</a:t>
            </a:r>
            <a:br>
              <a:rPr lang="en-US" dirty="0"/>
            </a:br>
            <a:r>
              <a:rPr lang="en-US" dirty="0"/>
              <a:t>6,037 results </a:t>
            </a:r>
            <a:br>
              <a:rPr lang="en-US" dirty="0"/>
            </a:br>
            <a:r>
              <a:rPr lang="en-US" dirty="0"/>
              <a:t>back to 1981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231EE1-D4E0-4847-AE92-61A9A1AAAF65}"/>
              </a:ext>
            </a:extLst>
          </p:cNvPr>
          <p:cNvSpPr txBox="1"/>
          <p:nvPr/>
        </p:nvSpPr>
        <p:spPr>
          <a:xfrm>
            <a:off x="1009154" y="4260826"/>
            <a:ext cx="10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1995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0C7A29-7F9C-493D-9975-F1C40BB0B249}"/>
              </a:ext>
            </a:extLst>
          </p:cNvPr>
          <p:cNvCxnSpPr>
            <a:cxnSpLocks/>
          </p:cNvCxnSpPr>
          <p:nvPr/>
        </p:nvCxnSpPr>
        <p:spPr>
          <a:xfrm>
            <a:off x="6096000" y="2758558"/>
            <a:ext cx="1629015" cy="6704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DD943D-B410-4F41-ACA3-7E70947EEDEF}"/>
              </a:ext>
            </a:extLst>
          </p:cNvPr>
          <p:cNvCxnSpPr>
            <a:cxnSpLocks/>
          </p:cNvCxnSpPr>
          <p:nvPr/>
        </p:nvCxnSpPr>
        <p:spPr>
          <a:xfrm>
            <a:off x="1849921" y="4443172"/>
            <a:ext cx="4246079" cy="1524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6D0374E-AE97-4EFF-8C8F-8339C3F3A624}"/>
              </a:ext>
            </a:extLst>
          </p:cNvPr>
          <p:cNvSpPr txBox="1"/>
          <p:nvPr/>
        </p:nvSpPr>
        <p:spPr>
          <a:xfrm>
            <a:off x="5367214" y="2517472"/>
            <a:ext cx="10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1995</a:t>
            </a:r>
          </a:p>
        </p:txBody>
      </p:sp>
    </p:spTree>
    <p:extLst>
      <p:ext uri="{BB962C8B-B14F-4D97-AF65-F5344CB8AC3E}">
        <p14:creationId xmlns:p14="http://schemas.microsoft.com/office/powerpoint/2010/main" val="2039301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49B0-F3B2-4730-BB16-4B500FE9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445" y="624110"/>
            <a:ext cx="8911687" cy="1280890"/>
          </a:xfrm>
        </p:spPr>
        <p:txBody>
          <a:bodyPr/>
          <a:lstStyle/>
          <a:p>
            <a:r>
              <a:rPr lang="en-US" dirty="0"/>
              <a:t>CAIM in the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F04D9-8242-48B7-B3CA-FAABE8193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248" y="1540189"/>
            <a:ext cx="9339072" cy="3412812"/>
          </a:xfrm>
        </p:spPr>
        <p:txBody>
          <a:bodyPr/>
          <a:lstStyle/>
          <a:p>
            <a:r>
              <a:rPr lang="en-US" b="1" dirty="0"/>
              <a:t>“Integrative Medicine”</a:t>
            </a:r>
          </a:p>
          <a:p>
            <a:r>
              <a:rPr lang="en-US" dirty="0"/>
              <a:t>12,527 results back to 1951 (Chinese)</a:t>
            </a:r>
          </a:p>
          <a:p>
            <a:r>
              <a:rPr lang="en-US" b="1" dirty="0">
                <a:solidFill>
                  <a:srgbClr val="FF0000"/>
                </a:solidFill>
              </a:rPr>
              <a:t>2000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A539C1-27D5-4F46-A3D9-763771A01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423" y="4057579"/>
            <a:ext cx="8160709" cy="20180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85D177-CA2E-449D-B36D-296D14459E47}"/>
              </a:ext>
            </a:extLst>
          </p:cNvPr>
          <p:cNvCxnSpPr>
            <a:cxnSpLocks/>
          </p:cNvCxnSpPr>
          <p:nvPr/>
        </p:nvCxnSpPr>
        <p:spPr>
          <a:xfrm>
            <a:off x="3518051" y="2604044"/>
            <a:ext cx="4921614" cy="293178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78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6D35-75D8-47A7-AA04-201AFF3D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828" y="648494"/>
            <a:ext cx="8911687" cy="1280890"/>
          </a:xfrm>
        </p:spPr>
        <p:txBody>
          <a:bodyPr/>
          <a:lstStyle/>
          <a:p>
            <a:r>
              <a:rPr lang="en-US" dirty="0"/>
              <a:t>CAIM-related disciplines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2FA2E-E6AB-4CBB-811C-21FCE4D3B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8054" y="1713182"/>
            <a:ext cx="9881946" cy="39214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Holistic Medicine</a:t>
            </a:r>
          </a:p>
          <a:p>
            <a:pPr lvl="1"/>
            <a:r>
              <a:rPr lang="en-US" sz="2400" dirty="0"/>
              <a:t>views a </a:t>
            </a:r>
            <a:r>
              <a:rPr lang="en-US" sz="2400" dirty="0">
                <a:highlight>
                  <a:srgbClr val="FFFF00"/>
                </a:highlight>
              </a:rPr>
              <a:t>patient as a whole person</a:t>
            </a:r>
            <a:r>
              <a:rPr lang="en-US" sz="2400" dirty="0"/>
              <a:t>, not as just a disease or a collection of symptoms</a:t>
            </a:r>
          </a:p>
          <a:p>
            <a:pPr marL="0" indent="0">
              <a:buNone/>
            </a:pPr>
            <a:r>
              <a:rPr lang="en-US" sz="2800" b="1" dirty="0"/>
              <a:t>Homeopathy</a:t>
            </a:r>
          </a:p>
          <a:p>
            <a:pPr lvl="1"/>
            <a:r>
              <a:rPr lang="en-US" sz="2400" dirty="0"/>
              <a:t>employs </a:t>
            </a:r>
            <a:r>
              <a:rPr lang="en-US" sz="2400" b="1" i="1" dirty="0"/>
              <a:t>Law of </a:t>
            </a:r>
            <a:r>
              <a:rPr lang="en-US" sz="2400" b="1" i="1" dirty="0" err="1"/>
              <a:t>Similars</a:t>
            </a:r>
            <a:r>
              <a:rPr lang="en-US" sz="2400" b="1" i="1" dirty="0"/>
              <a:t> </a:t>
            </a:r>
            <a:r>
              <a:rPr lang="en-US" sz="2400" dirty="0"/>
              <a:t>where </a:t>
            </a:r>
            <a:r>
              <a:rPr lang="en-US" sz="2400" dirty="0">
                <a:highlight>
                  <a:srgbClr val="FFFF00"/>
                </a:highlight>
              </a:rPr>
              <a:t>"like cures like</a:t>
            </a:r>
            <a:r>
              <a:rPr lang="en-US" sz="2400" dirty="0"/>
              <a:t>“ - treatment using highly diluted substances that cause the disease in healthy persons </a:t>
            </a:r>
          </a:p>
          <a:p>
            <a:pPr marL="0" indent="0">
              <a:buNone/>
            </a:pPr>
            <a:r>
              <a:rPr lang="en-US" sz="2800" b="1" dirty="0"/>
              <a:t>Naturopathy 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emphasizes the curative power of nature </a:t>
            </a:r>
            <a:r>
              <a:rPr lang="en-US" sz="2400" dirty="0"/>
              <a:t> - uses diet and nutrition but no drugs  </a:t>
            </a:r>
          </a:p>
          <a:p>
            <a:pPr marL="742950" indent="-68580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7C72B-8043-4EF3-BBDB-B3718B899D22}"/>
              </a:ext>
            </a:extLst>
          </p:cNvPr>
          <p:cNvSpPr txBox="1"/>
          <p:nvPr/>
        </p:nvSpPr>
        <p:spPr>
          <a:xfrm>
            <a:off x="4374293" y="6240162"/>
            <a:ext cx="717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Cochrane Complementary Medicine Glossary of CAM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2295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16880</TotalTime>
  <Words>2876</Words>
  <Application>Microsoft Office PowerPoint</Application>
  <PresentationFormat>Widescreen</PresentationFormat>
  <Paragraphs>493</Paragraphs>
  <Slides>62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Century Gothic</vt:lpstr>
      <vt:lpstr>Wingdings 3</vt:lpstr>
      <vt:lpstr>Wisp</vt:lpstr>
      <vt:lpstr>Complementary, Alternative and Integrative Medicine (CAIM) and the Evidence Base</vt:lpstr>
      <vt:lpstr>About me...</vt:lpstr>
      <vt:lpstr>Disclaimer and Disclosure</vt:lpstr>
      <vt:lpstr>Today’s Outline</vt:lpstr>
      <vt:lpstr>About Complementary, Alternative and Integrative Medicine (CAIM) </vt:lpstr>
      <vt:lpstr>PowerPoint Presentation</vt:lpstr>
      <vt:lpstr>CAIM in the literature</vt:lpstr>
      <vt:lpstr>CAIM in the literature</vt:lpstr>
      <vt:lpstr>CAIM-related disciplines</vt:lpstr>
      <vt:lpstr>MeSH</vt:lpstr>
      <vt:lpstr>PowerPoint Presentation</vt:lpstr>
      <vt:lpstr>Why Interest in CAIM?</vt:lpstr>
      <vt:lpstr>Common Mind/Body Interventions</vt:lpstr>
      <vt:lpstr>Common Manipulation Interventions</vt:lpstr>
      <vt:lpstr>Ancient practices</vt:lpstr>
      <vt:lpstr>2017 National Health Interview Survey (NHIS) Adults</vt:lpstr>
      <vt:lpstr>2017 National Health Interview Survey (NHIS) Children</vt:lpstr>
      <vt:lpstr>PowerPoint Presentation</vt:lpstr>
      <vt:lpstr>Credentials, Licensure, Certification</vt:lpstr>
      <vt:lpstr>Common Diet &amp; Nutrition Interventions</vt:lpstr>
      <vt:lpstr>Commonly used herbal supplements (US)</vt:lpstr>
      <vt:lpstr>Regulation </vt:lpstr>
      <vt:lpstr>FDA...</vt:lpstr>
      <vt:lpstr>Third-party certification</vt:lpstr>
      <vt:lpstr>US vs. Canada</vt:lpstr>
      <vt:lpstr>$30.2 Billion Out-Of-Pocket</vt:lpstr>
      <vt:lpstr>Industry Revenue    </vt:lpstr>
      <vt:lpstr>PowerPoint Presentation</vt:lpstr>
      <vt:lpstr>Challenges</vt:lpstr>
      <vt:lpstr>Misinformation &amp; Disinformation</vt:lpstr>
      <vt:lpstr>Your turn...  </vt:lpstr>
      <vt:lpstr>5 minutes...</vt:lpstr>
      <vt:lpstr>Evidence for CAIM</vt:lpstr>
      <vt:lpstr>Research challenges in CAIM</vt:lpstr>
      <vt:lpstr>Placebo and CAIM</vt:lpstr>
      <vt:lpstr>Evidence for CAIM </vt:lpstr>
      <vt:lpstr>Types of Evidence for CAIM</vt:lpstr>
      <vt:lpstr> Approaches to finding evidence</vt:lpstr>
      <vt:lpstr>Case study – Mind/Body</vt:lpstr>
      <vt:lpstr>What do we need to know?</vt:lpstr>
      <vt:lpstr>PowerPoint Presentation</vt:lpstr>
      <vt:lpstr>PowerPoint Presentation</vt:lpstr>
      <vt:lpstr>Dig deeper in PubMed...</vt:lpstr>
      <vt:lpstr>PowerPoint Presentation</vt:lpstr>
      <vt:lpstr>PowerPoint Presentation</vt:lpstr>
      <vt:lpstr>Results</vt:lpstr>
      <vt:lpstr>Non-pharmacologic therapy for chronic neck pain - UpToDate</vt:lpstr>
      <vt:lpstr>Case Study – herbal supplement</vt:lpstr>
      <vt:lpstr>What do you need to know?</vt:lpstr>
      <vt:lpstr>PowerPoint Presentation</vt:lpstr>
      <vt:lpstr>PowerPoint Presentation</vt:lpstr>
      <vt:lpstr>PowerPoint Presentation</vt:lpstr>
      <vt:lpstr>PowerPoint Presentation</vt:lpstr>
      <vt:lpstr>Time to consult “experts”</vt:lpstr>
      <vt:lpstr>PowerPoint Presentation</vt:lpstr>
      <vt:lpstr>PowerPoint Presentation</vt:lpstr>
      <vt:lpstr>PowerPoint Presentation</vt:lpstr>
      <vt:lpstr>Other Government “Expert” Sources</vt:lpstr>
      <vt:lpstr>PowerPoint Presentation</vt:lpstr>
      <vt:lpstr>Questions to consider</vt:lpstr>
      <vt:lpstr>Takeaways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EBM for Complementary and Alternative Medicine (CAM)</dc:title>
  <dc:creator>Burnette, Peg (Margaret)</dc:creator>
  <cp:lastModifiedBy>Burnette, Peg (Margaret)</cp:lastModifiedBy>
  <cp:revision>372</cp:revision>
  <dcterms:created xsi:type="dcterms:W3CDTF">2020-02-06T21:00:32Z</dcterms:created>
  <dcterms:modified xsi:type="dcterms:W3CDTF">2021-10-29T19:15:46Z</dcterms:modified>
</cp:coreProperties>
</file>